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Calibri" panose="020F0502020204030204" pitchFamily="34" charset="0"/>
      <p:regular r:id="rId18"/>
      <p:bold r:id="rId19"/>
      <p:italic r:id="rId20"/>
      <p:boldItalic r:id="rId21"/>
    </p:embeddedFont>
    <p:embeddedFont>
      <p:font typeface="Montserrat" panose="00000500000000000000" pitchFamily="2" charset="0"/>
      <p:regular r:id="rId22"/>
    </p:embeddedFont>
    <p:embeddedFont>
      <p:font typeface="Montserrat Bold" panose="020B0604020202020204" charset="0"/>
      <p:regular r:id="rId23"/>
    </p:embeddedFont>
    <p:embeddedFont>
      <p:font typeface="Open Sans Extra Bold" panose="020B0604020202020204" charset="0"/>
      <p:regular r:id="rId24"/>
    </p:embeddedFont>
    <p:embeddedFont>
      <p:font typeface="TT Commons Pro Bol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898"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17/08/2023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17/08/2023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17/08/2023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17/08/2023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17/08/2023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17/08/2023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17/08/2023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17/08/2023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17/08/2023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0.sv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4.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2.sv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0.svg"/><Relationship Id="rId10" Type="http://schemas.openxmlformats.org/officeDocument/2006/relationships/image" Target="../media/image23.png"/><Relationship Id="rId4" Type="http://schemas.openxmlformats.org/officeDocument/2006/relationships/image" Target="../media/image9.png"/><Relationship Id="rId9"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0.sv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2.sv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5.sv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2" name="Freeform 2"/>
          <p:cNvSpPr/>
          <p:nvPr/>
        </p:nvSpPr>
        <p:spPr>
          <a:xfrm>
            <a:off x="-2030275" y="-1736885"/>
            <a:ext cx="8703174" cy="8703174"/>
          </a:xfrm>
          <a:custGeom>
            <a:avLst/>
            <a:gdLst/>
            <a:ahLst/>
            <a:cxnLst/>
            <a:rect l="l" t="t" r="r" b="b"/>
            <a:pathLst>
              <a:path w="8703174" h="8703174">
                <a:moveTo>
                  <a:pt x="0" y="0"/>
                </a:moveTo>
                <a:lnTo>
                  <a:pt x="8703175" y="0"/>
                </a:lnTo>
                <a:lnTo>
                  <a:pt x="8703175" y="8703175"/>
                </a:lnTo>
                <a:lnTo>
                  <a:pt x="0" y="87031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620158" y="3868190"/>
            <a:ext cx="8703174" cy="8703174"/>
          </a:xfrm>
          <a:custGeom>
            <a:avLst/>
            <a:gdLst/>
            <a:ahLst/>
            <a:cxnLst/>
            <a:rect l="l" t="t" r="r" b="b"/>
            <a:pathLst>
              <a:path w="8703174" h="8703174">
                <a:moveTo>
                  <a:pt x="0" y="0"/>
                </a:moveTo>
                <a:lnTo>
                  <a:pt x="8703175" y="0"/>
                </a:lnTo>
                <a:lnTo>
                  <a:pt x="8703175" y="8703174"/>
                </a:lnTo>
                <a:lnTo>
                  <a:pt x="0" y="87031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3891817" y="518870"/>
            <a:ext cx="9768130" cy="9768130"/>
          </a:xfrm>
          <a:custGeom>
            <a:avLst/>
            <a:gdLst/>
            <a:ahLst/>
            <a:cxnLst/>
            <a:rect l="l" t="t" r="r" b="b"/>
            <a:pathLst>
              <a:path w="9768130" h="9768130">
                <a:moveTo>
                  <a:pt x="0" y="0"/>
                </a:moveTo>
                <a:lnTo>
                  <a:pt x="9768130" y="0"/>
                </a:lnTo>
                <a:lnTo>
                  <a:pt x="9768130" y="9768130"/>
                </a:lnTo>
                <a:lnTo>
                  <a:pt x="0" y="97681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227161" y="3165008"/>
            <a:ext cx="15833677" cy="3483409"/>
          </a:xfrm>
          <a:custGeom>
            <a:avLst/>
            <a:gdLst/>
            <a:ahLst/>
            <a:cxnLst/>
            <a:rect l="l" t="t" r="r" b="b"/>
            <a:pathLst>
              <a:path w="15833677" h="3483409">
                <a:moveTo>
                  <a:pt x="0" y="0"/>
                </a:moveTo>
                <a:lnTo>
                  <a:pt x="15833678" y="0"/>
                </a:lnTo>
                <a:lnTo>
                  <a:pt x="15833678" y="3483409"/>
                </a:lnTo>
                <a:lnTo>
                  <a:pt x="0" y="3483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1279485" y="-5669867"/>
            <a:ext cx="9768130" cy="9768130"/>
          </a:xfrm>
          <a:custGeom>
            <a:avLst/>
            <a:gdLst/>
            <a:ahLst/>
            <a:cxnLst/>
            <a:rect l="l" t="t" r="r" b="b"/>
            <a:pathLst>
              <a:path w="9768130" h="9768130">
                <a:moveTo>
                  <a:pt x="0" y="0"/>
                </a:moveTo>
                <a:lnTo>
                  <a:pt x="9768131" y="0"/>
                </a:lnTo>
                <a:lnTo>
                  <a:pt x="9768131" y="9768131"/>
                </a:lnTo>
                <a:lnTo>
                  <a:pt x="0" y="97681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3855365" y="5894199"/>
            <a:ext cx="9768130" cy="9768130"/>
          </a:xfrm>
          <a:custGeom>
            <a:avLst/>
            <a:gdLst/>
            <a:ahLst/>
            <a:cxnLst/>
            <a:rect l="l" t="t" r="r" b="b"/>
            <a:pathLst>
              <a:path w="9768130" h="9768130">
                <a:moveTo>
                  <a:pt x="0" y="0"/>
                </a:moveTo>
                <a:lnTo>
                  <a:pt x="9768130" y="0"/>
                </a:lnTo>
                <a:lnTo>
                  <a:pt x="9768130" y="9768131"/>
                </a:lnTo>
                <a:lnTo>
                  <a:pt x="0" y="97681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2" name="Freeform 2"/>
          <p:cNvSpPr/>
          <p:nvPr/>
        </p:nvSpPr>
        <p:spPr>
          <a:xfrm>
            <a:off x="-8615057" y="-8428575"/>
            <a:ext cx="15228862" cy="15228862"/>
          </a:xfrm>
          <a:custGeom>
            <a:avLst/>
            <a:gdLst/>
            <a:ahLst/>
            <a:cxnLst/>
            <a:rect l="l" t="t" r="r" b="b"/>
            <a:pathLst>
              <a:path w="15228862" h="15228862">
                <a:moveTo>
                  <a:pt x="0" y="0"/>
                </a:moveTo>
                <a:lnTo>
                  <a:pt x="15228862" y="0"/>
                </a:lnTo>
                <a:lnTo>
                  <a:pt x="15228862" y="15228862"/>
                </a:lnTo>
                <a:lnTo>
                  <a:pt x="0" y="152288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608521" y="4734012"/>
            <a:ext cx="15228862" cy="15228862"/>
          </a:xfrm>
          <a:custGeom>
            <a:avLst/>
            <a:gdLst/>
            <a:ahLst/>
            <a:cxnLst/>
            <a:rect l="l" t="t" r="r" b="b"/>
            <a:pathLst>
              <a:path w="15228862" h="15228862">
                <a:moveTo>
                  <a:pt x="0" y="0"/>
                </a:moveTo>
                <a:lnTo>
                  <a:pt x="15228862" y="0"/>
                </a:lnTo>
                <a:lnTo>
                  <a:pt x="15228862" y="15228863"/>
                </a:lnTo>
                <a:lnTo>
                  <a:pt x="0" y="152288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7614431" y="4964451"/>
            <a:ext cx="15228862" cy="15228862"/>
          </a:xfrm>
          <a:custGeom>
            <a:avLst/>
            <a:gdLst/>
            <a:ahLst/>
            <a:cxnLst/>
            <a:rect l="l" t="t" r="r" b="b"/>
            <a:pathLst>
              <a:path w="15228862" h="15228862">
                <a:moveTo>
                  <a:pt x="0" y="0"/>
                </a:moveTo>
                <a:lnTo>
                  <a:pt x="15228862" y="0"/>
                </a:lnTo>
                <a:lnTo>
                  <a:pt x="15228862" y="15228862"/>
                </a:lnTo>
                <a:lnTo>
                  <a:pt x="0" y="152288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3937234" y="-10494850"/>
            <a:ext cx="15228862" cy="15228862"/>
          </a:xfrm>
          <a:custGeom>
            <a:avLst/>
            <a:gdLst/>
            <a:ahLst/>
            <a:cxnLst/>
            <a:rect l="l" t="t" r="r" b="b"/>
            <a:pathLst>
              <a:path w="15228862" h="15228862">
                <a:moveTo>
                  <a:pt x="0" y="0"/>
                </a:moveTo>
                <a:lnTo>
                  <a:pt x="15228863" y="0"/>
                </a:lnTo>
                <a:lnTo>
                  <a:pt x="15228863" y="15228862"/>
                </a:lnTo>
                <a:lnTo>
                  <a:pt x="0" y="152288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1028700" y="4436547"/>
            <a:ext cx="6560863" cy="1413906"/>
            <a:chOff x="0" y="0"/>
            <a:chExt cx="1406298" cy="303066"/>
          </a:xfrm>
        </p:grpSpPr>
        <p:sp>
          <p:nvSpPr>
            <p:cNvPr id="7" name="Freeform 7"/>
            <p:cNvSpPr/>
            <p:nvPr/>
          </p:nvSpPr>
          <p:spPr>
            <a:xfrm>
              <a:off x="0" y="0"/>
              <a:ext cx="1406298" cy="303066"/>
            </a:xfrm>
            <a:custGeom>
              <a:avLst/>
              <a:gdLst/>
              <a:ahLst/>
              <a:cxnLst/>
              <a:rect l="l" t="t" r="r" b="b"/>
              <a:pathLst>
                <a:path w="1406298" h="303066">
                  <a:moveTo>
                    <a:pt x="118002" y="0"/>
                  </a:moveTo>
                  <a:lnTo>
                    <a:pt x="1288297" y="0"/>
                  </a:lnTo>
                  <a:cubicBezTo>
                    <a:pt x="1353467" y="0"/>
                    <a:pt x="1406298" y="52831"/>
                    <a:pt x="1406298" y="118002"/>
                  </a:cubicBezTo>
                  <a:lnTo>
                    <a:pt x="1406298" y="185064"/>
                  </a:lnTo>
                  <a:cubicBezTo>
                    <a:pt x="1406298" y="250235"/>
                    <a:pt x="1353467" y="303066"/>
                    <a:pt x="1288297" y="303066"/>
                  </a:cubicBezTo>
                  <a:lnTo>
                    <a:pt x="118002" y="303066"/>
                  </a:lnTo>
                  <a:cubicBezTo>
                    <a:pt x="52831" y="303066"/>
                    <a:pt x="0" y="250235"/>
                    <a:pt x="0" y="185064"/>
                  </a:cubicBezTo>
                  <a:lnTo>
                    <a:pt x="0" y="118002"/>
                  </a:lnTo>
                  <a:cubicBezTo>
                    <a:pt x="0" y="52831"/>
                    <a:pt x="52831" y="0"/>
                    <a:pt x="118002" y="0"/>
                  </a:cubicBezTo>
                  <a:close/>
                </a:path>
              </a:pathLst>
            </a:custGeom>
            <a:solidFill>
              <a:srgbClr val="50E8D1"/>
            </a:solidFill>
          </p:spPr>
        </p:sp>
        <p:sp>
          <p:nvSpPr>
            <p:cNvPr id="8" name="TextBox 8"/>
            <p:cNvSpPr txBox="1"/>
            <p:nvPr/>
          </p:nvSpPr>
          <p:spPr>
            <a:xfrm>
              <a:off x="0" y="0"/>
              <a:ext cx="1406298" cy="303066"/>
            </a:xfrm>
            <a:prstGeom prst="rect">
              <a:avLst/>
            </a:prstGeom>
          </p:spPr>
          <p:txBody>
            <a:bodyPr lIns="50800" tIns="50800" rIns="50800" bIns="50800" rtlCol="0" anchor="ctr"/>
            <a:lstStyle/>
            <a:p>
              <a:pPr algn="ctr">
                <a:lnSpc>
                  <a:spcPts val="5879"/>
                </a:lnSpc>
              </a:pPr>
              <a:r>
                <a:rPr lang="en-US" sz="4199" dirty="0">
                  <a:solidFill>
                    <a:srgbClr val="FFFFFF"/>
                  </a:solidFill>
                  <a:latin typeface="Open Sans Extra Bold"/>
                </a:rPr>
                <a:t>Use Case Diagram</a:t>
              </a:r>
            </a:p>
          </p:txBody>
        </p:sp>
      </p:grpSp>
      <p:grpSp>
        <p:nvGrpSpPr>
          <p:cNvPr id="9" name="Group 9"/>
          <p:cNvGrpSpPr/>
          <p:nvPr/>
        </p:nvGrpSpPr>
        <p:grpSpPr>
          <a:xfrm>
            <a:off x="7876251" y="260953"/>
            <a:ext cx="9383049" cy="9765094"/>
            <a:chOff x="0" y="0"/>
            <a:chExt cx="12510732" cy="13020125"/>
          </a:xfrm>
        </p:grpSpPr>
        <p:grpSp>
          <p:nvGrpSpPr>
            <p:cNvPr id="10" name="Group 10"/>
            <p:cNvGrpSpPr/>
            <p:nvPr/>
          </p:nvGrpSpPr>
          <p:grpSpPr>
            <a:xfrm>
              <a:off x="0" y="0"/>
              <a:ext cx="12510732" cy="13020125"/>
              <a:chOff x="0" y="0"/>
              <a:chExt cx="2471256" cy="2571876"/>
            </a:xfrm>
          </p:grpSpPr>
          <p:sp>
            <p:nvSpPr>
              <p:cNvPr id="11" name="Freeform 11"/>
              <p:cNvSpPr/>
              <p:nvPr/>
            </p:nvSpPr>
            <p:spPr>
              <a:xfrm>
                <a:off x="0" y="0"/>
                <a:ext cx="2471256" cy="2571877"/>
              </a:xfrm>
              <a:custGeom>
                <a:avLst/>
                <a:gdLst/>
                <a:ahLst/>
                <a:cxnLst/>
                <a:rect l="l" t="t" r="r" b="b"/>
                <a:pathLst>
                  <a:path w="2471256" h="2571877">
                    <a:moveTo>
                      <a:pt x="42080" y="0"/>
                    </a:moveTo>
                    <a:lnTo>
                      <a:pt x="2429176" y="0"/>
                    </a:lnTo>
                    <a:cubicBezTo>
                      <a:pt x="2452416" y="0"/>
                      <a:pt x="2471256" y="18840"/>
                      <a:pt x="2471256" y="42080"/>
                    </a:cubicBezTo>
                    <a:lnTo>
                      <a:pt x="2471256" y="2529797"/>
                    </a:lnTo>
                    <a:cubicBezTo>
                      <a:pt x="2471256" y="2553037"/>
                      <a:pt x="2452416" y="2571877"/>
                      <a:pt x="2429176" y="2571877"/>
                    </a:cubicBezTo>
                    <a:lnTo>
                      <a:pt x="42080" y="2571877"/>
                    </a:lnTo>
                    <a:cubicBezTo>
                      <a:pt x="18840" y="2571877"/>
                      <a:pt x="0" y="2553037"/>
                      <a:pt x="0" y="2529797"/>
                    </a:cubicBezTo>
                    <a:lnTo>
                      <a:pt x="0" y="42080"/>
                    </a:lnTo>
                    <a:cubicBezTo>
                      <a:pt x="0" y="18840"/>
                      <a:pt x="18840" y="0"/>
                      <a:pt x="42080" y="0"/>
                    </a:cubicBezTo>
                    <a:close/>
                  </a:path>
                </a:pathLst>
              </a:custGeom>
              <a:solidFill>
                <a:srgbClr val="FFFFFF"/>
              </a:solidFill>
            </p:spPr>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476480" y="429471"/>
              <a:ext cx="11405373" cy="12130506"/>
            </a:xfrm>
            <a:custGeom>
              <a:avLst/>
              <a:gdLst/>
              <a:ahLst/>
              <a:cxnLst/>
              <a:rect l="l" t="t" r="r" b="b"/>
              <a:pathLst>
                <a:path w="11405373" h="12130506">
                  <a:moveTo>
                    <a:pt x="0" y="0"/>
                  </a:moveTo>
                  <a:lnTo>
                    <a:pt x="11405372" y="0"/>
                  </a:lnTo>
                  <a:lnTo>
                    <a:pt x="11405372" y="12130506"/>
                  </a:lnTo>
                  <a:lnTo>
                    <a:pt x="0" y="12130506"/>
                  </a:lnTo>
                  <a:lnTo>
                    <a:pt x="0" y="0"/>
                  </a:lnTo>
                  <a:close/>
                </a:path>
              </a:pathLst>
            </a:custGeom>
            <a:blipFill>
              <a:blip r:embed="rId6"/>
              <a:stretch>
                <a:fillRect l="-2689" t="-3540" r="-4303" b="-3793"/>
              </a:stretch>
            </a:blipFill>
          </p:spPr>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2" name="Freeform 2"/>
          <p:cNvSpPr/>
          <p:nvPr/>
        </p:nvSpPr>
        <p:spPr>
          <a:xfrm>
            <a:off x="0" y="2719736"/>
            <a:ext cx="8703174" cy="8703174"/>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402018" y="131315"/>
            <a:ext cx="11084793" cy="11084793"/>
          </a:xfrm>
          <a:custGeom>
            <a:avLst/>
            <a:gdLst/>
            <a:ahLst/>
            <a:cxnLst/>
            <a:rect l="l" t="t" r="r" b="b"/>
            <a:pathLst>
              <a:path w="11084793" h="11084793">
                <a:moveTo>
                  <a:pt x="0" y="0"/>
                </a:moveTo>
                <a:lnTo>
                  <a:pt x="11084793" y="0"/>
                </a:lnTo>
                <a:lnTo>
                  <a:pt x="11084793" y="11084793"/>
                </a:lnTo>
                <a:lnTo>
                  <a:pt x="0" y="1108479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640504" y="-5440341"/>
            <a:ext cx="8703174" cy="8703174"/>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5444729" y="-5589085"/>
            <a:ext cx="8703174" cy="8703174"/>
          </a:xfrm>
          <a:custGeom>
            <a:avLst/>
            <a:gdLst/>
            <a:ahLst/>
            <a:cxnLst/>
            <a:rect l="l" t="t" r="r" b="b"/>
            <a:pathLst>
              <a:path w="8703174" h="8703174">
                <a:moveTo>
                  <a:pt x="0" y="0"/>
                </a:moveTo>
                <a:lnTo>
                  <a:pt x="8703175" y="0"/>
                </a:lnTo>
                <a:lnTo>
                  <a:pt x="8703175" y="8703174"/>
                </a:lnTo>
                <a:lnTo>
                  <a:pt x="0" y="87031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762896" y="2238670"/>
            <a:ext cx="16762207" cy="6870082"/>
            <a:chOff x="0" y="0"/>
            <a:chExt cx="4414738" cy="1809404"/>
          </a:xfrm>
        </p:grpSpPr>
        <p:sp>
          <p:nvSpPr>
            <p:cNvPr id="7" name="Freeform 7"/>
            <p:cNvSpPr/>
            <p:nvPr/>
          </p:nvSpPr>
          <p:spPr>
            <a:xfrm>
              <a:off x="0" y="0"/>
              <a:ext cx="4414738" cy="1809404"/>
            </a:xfrm>
            <a:custGeom>
              <a:avLst/>
              <a:gdLst/>
              <a:ahLst/>
              <a:cxnLst/>
              <a:rect l="l" t="t" r="r" b="b"/>
              <a:pathLst>
                <a:path w="4414738" h="1809404">
                  <a:moveTo>
                    <a:pt x="23555" y="0"/>
                  </a:moveTo>
                  <a:lnTo>
                    <a:pt x="4391183" y="0"/>
                  </a:lnTo>
                  <a:cubicBezTo>
                    <a:pt x="4404192" y="0"/>
                    <a:pt x="4414738" y="10546"/>
                    <a:pt x="4414738" y="23555"/>
                  </a:cubicBezTo>
                  <a:lnTo>
                    <a:pt x="4414738" y="1785849"/>
                  </a:lnTo>
                  <a:cubicBezTo>
                    <a:pt x="4414738" y="1792096"/>
                    <a:pt x="4412256" y="1798088"/>
                    <a:pt x="4407839" y="1802505"/>
                  </a:cubicBezTo>
                  <a:cubicBezTo>
                    <a:pt x="4403421" y="1806923"/>
                    <a:pt x="4397430" y="1809404"/>
                    <a:pt x="4391183" y="1809404"/>
                  </a:cubicBezTo>
                  <a:lnTo>
                    <a:pt x="23555" y="1809404"/>
                  </a:lnTo>
                  <a:cubicBezTo>
                    <a:pt x="10546" y="1809404"/>
                    <a:pt x="0" y="1798858"/>
                    <a:pt x="0" y="1785849"/>
                  </a:cubicBezTo>
                  <a:lnTo>
                    <a:pt x="0" y="23555"/>
                  </a:lnTo>
                  <a:cubicBezTo>
                    <a:pt x="0" y="10546"/>
                    <a:pt x="10546" y="0"/>
                    <a:pt x="23555" y="0"/>
                  </a:cubicBezTo>
                  <a:close/>
                </a:path>
              </a:pathLst>
            </a:custGeom>
            <a:solidFill>
              <a:srgbClr val="FFFFFF"/>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3288823" y="1178248"/>
            <a:ext cx="11710355" cy="1541488"/>
            <a:chOff x="0" y="0"/>
            <a:chExt cx="2510074" cy="330413"/>
          </a:xfrm>
        </p:grpSpPr>
        <p:sp>
          <p:nvSpPr>
            <p:cNvPr id="10" name="Freeform 10"/>
            <p:cNvSpPr/>
            <p:nvPr/>
          </p:nvSpPr>
          <p:spPr>
            <a:xfrm>
              <a:off x="0" y="0"/>
              <a:ext cx="2510074" cy="330413"/>
            </a:xfrm>
            <a:custGeom>
              <a:avLst/>
              <a:gdLst/>
              <a:ahLst/>
              <a:cxnLst/>
              <a:rect l="l" t="t" r="r" b="b"/>
              <a:pathLst>
                <a:path w="2510074" h="330413">
                  <a:moveTo>
                    <a:pt x="66112" y="0"/>
                  </a:moveTo>
                  <a:lnTo>
                    <a:pt x="2443962" y="0"/>
                  </a:lnTo>
                  <a:cubicBezTo>
                    <a:pt x="2461496" y="0"/>
                    <a:pt x="2478312" y="6965"/>
                    <a:pt x="2490710" y="19364"/>
                  </a:cubicBezTo>
                  <a:cubicBezTo>
                    <a:pt x="2503109" y="31762"/>
                    <a:pt x="2510074" y="48578"/>
                    <a:pt x="2510074" y="66112"/>
                  </a:cubicBezTo>
                  <a:lnTo>
                    <a:pt x="2510074" y="264301"/>
                  </a:lnTo>
                  <a:cubicBezTo>
                    <a:pt x="2510074" y="281835"/>
                    <a:pt x="2503109" y="298650"/>
                    <a:pt x="2490710" y="311049"/>
                  </a:cubicBezTo>
                  <a:cubicBezTo>
                    <a:pt x="2478312" y="323447"/>
                    <a:pt x="2461496" y="330413"/>
                    <a:pt x="2443962" y="330413"/>
                  </a:cubicBezTo>
                  <a:lnTo>
                    <a:pt x="66112" y="330413"/>
                  </a:lnTo>
                  <a:cubicBezTo>
                    <a:pt x="48578" y="330413"/>
                    <a:pt x="31762" y="323447"/>
                    <a:pt x="19364" y="311049"/>
                  </a:cubicBezTo>
                  <a:cubicBezTo>
                    <a:pt x="6965" y="298650"/>
                    <a:pt x="0" y="281835"/>
                    <a:pt x="0" y="264301"/>
                  </a:cubicBezTo>
                  <a:lnTo>
                    <a:pt x="0" y="66112"/>
                  </a:lnTo>
                  <a:cubicBezTo>
                    <a:pt x="0" y="48578"/>
                    <a:pt x="6965" y="31762"/>
                    <a:pt x="19364" y="19364"/>
                  </a:cubicBezTo>
                  <a:cubicBezTo>
                    <a:pt x="31762" y="6965"/>
                    <a:pt x="48578" y="0"/>
                    <a:pt x="66112" y="0"/>
                  </a:cubicBezTo>
                  <a:close/>
                </a:path>
              </a:pathLst>
            </a:custGeom>
            <a:solidFill>
              <a:srgbClr val="50E8D1"/>
            </a:solidFill>
          </p:spPr>
        </p:sp>
        <p:sp>
          <p:nvSpPr>
            <p:cNvPr id="11" name="TextBox 11"/>
            <p:cNvSpPr txBox="1"/>
            <p:nvPr/>
          </p:nvSpPr>
          <p:spPr>
            <a:xfrm>
              <a:off x="0" y="0"/>
              <a:ext cx="2510074" cy="330413"/>
            </a:xfrm>
            <a:prstGeom prst="rect">
              <a:avLst/>
            </a:prstGeom>
          </p:spPr>
          <p:txBody>
            <a:bodyPr lIns="50800" tIns="50800" rIns="50800" bIns="50800" rtlCol="0" anchor="ctr"/>
            <a:lstStyle/>
            <a:p>
              <a:pPr algn="ctr">
                <a:lnSpc>
                  <a:spcPts val="5599"/>
                </a:lnSpc>
              </a:pPr>
              <a:r>
                <a:rPr lang="en-US" sz="3999" dirty="0">
                  <a:solidFill>
                    <a:srgbClr val="FFFFFF"/>
                  </a:solidFill>
                  <a:latin typeface="Open Sans Extra Bold"/>
                </a:rPr>
                <a:t>Project Schedule / Gantt Chart</a:t>
              </a:r>
            </a:p>
          </p:txBody>
        </p:sp>
      </p:grpSp>
      <p:sp>
        <p:nvSpPr>
          <p:cNvPr id="12" name="Freeform 12"/>
          <p:cNvSpPr/>
          <p:nvPr/>
        </p:nvSpPr>
        <p:spPr>
          <a:xfrm>
            <a:off x="982860" y="3114089"/>
            <a:ext cx="16322281" cy="5518739"/>
          </a:xfrm>
          <a:custGeom>
            <a:avLst/>
            <a:gdLst/>
            <a:ahLst/>
            <a:cxnLst/>
            <a:rect l="l" t="t" r="r" b="b"/>
            <a:pathLst>
              <a:path w="16322281" h="5518739">
                <a:moveTo>
                  <a:pt x="0" y="0"/>
                </a:moveTo>
                <a:lnTo>
                  <a:pt x="16322280" y="0"/>
                </a:lnTo>
                <a:lnTo>
                  <a:pt x="16322280" y="5518739"/>
                </a:lnTo>
                <a:lnTo>
                  <a:pt x="0" y="5518739"/>
                </a:lnTo>
                <a:lnTo>
                  <a:pt x="0" y="0"/>
                </a:lnTo>
                <a:close/>
              </a:path>
            </a:pathLst>
          </a:custGeom>
          <a:blipFill>
            <a:blip r:embed="rId6"/>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2" name="Freeform 2"/>
          <p:cNvSpPr/>
          <p:nvPr/>
        </p:nvSpPr>
        <p:spPr>
          <a:xfrm>
            <a:off x="4069067" y="-6094834"/>
            <a:ext cx="11833161" cy="11833161"/>
          </a:xfrm>
          <a:custGeom>
            <a:avLst/>
            <a:gdLst/>
            <a:ahLst/>
            <a:cxnLst/>
            <a:rect l="l" t="t" r="r" b="b"/>
            <a:pathLst>
              <a:path w="11833161" h="11833161">
                <a:moveTo>
                  <a:pt x="0" y="0"/>
                </a:moveTo>
                <a:lnTo>
                  <a:pt x="11833161" y="0"/>
                </a:lnTo>
                <a:lnTo>
                  <a:pt x="11833161" y="11833161"/>
                </a:lnTo>
                <a:lnTo>
                  <a:pt x="0" y="118331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673569" y="2132641"/>
            <a:ext cx="15228862" cy="15228862"/>
          </a:xfrm>
          <a:custGeom>
            <a:avLst/>
            <a:gdLst/>
            <a:ahLst/>
            <a:cxnLst/>
            <a:rect l="l" t="t" r="r" b="b"/>
            <a:pathLst>
              <a:path w="15228862" h="15228862">
                <a:moveTo>
                  <a:pt x="0" y="0"/>
                </a:moveTo>
                <a:lnTo>
                  <a:pt x="15228862" y="0"/>
                </a:lnTo>
                <a:lnTo>
                  <a:pt x="15228862" y="15228862"/>
                </a:lnTo>
                <a:lnTo>
                  <a:pt x="0" y="152288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903824" y="4388912"/>
            <a:ext cx="10313692" cy="10313692"/>
          </a:xfrm>
          <a:custGeom>
            <a:avLst/>
            <a:gdLst/>
            <a:ahLst/>
            <a:cxnLst/>
            <a:rect l="l" t="t" r="r" b="b"/>
            <a:pathLst>
              <a:path w="10313692" h="10313692">
                <a:moveTo>
                  <a:pt x="0" y="0"/>
                </a:moveTo>
                <a:lnTo>
                  <a:pt x="10313692" y="0"/>
                </a:lnTo>
                <a:lnTo>
                  <a:pt x="10313692" y="10313691"/>
                </a:lnTo>
                <a:lnTo>
                  <a:pt x="0" y="10313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a:off x="1028700" y="1608758"/>
            <a:ext cx="16230600" cy="7649542"/>
            <a:chOff x="0" y="0"/>
            <a:chExt cx="4274726" cy="2014694"/>
          </a:xfrm>
        </p:grpSpPr>
        <p:sp>
          <p:nvSpPr>
            <p:cNvPr id="6" name="Freeform 6"/>
            <p:cNvSpPr/>
            <p:nvPr/>
          </p:nvSpPr>
          <p:spPr>
            <a:xfrm>
              <a:off x="0" y="0"/>
              <a:ext cx="4274726" cy="2014694"/>
            </a:xfrm>
            <a:custGeom>
              <a:avLst/>
              <a:gdLst/>
              <a:ahLst/>
              <a:cxnLst/>
              <a:rect l="l" t="t" r="r" b="b"/>
              <a:pathLst>
                <a:path w="4274726" h="2014694">
                  <a:moveTo>
                    <a:pt x="24327" y="0"/>
                  </a:moveTo>
                  <a:lnTo>
                    <a:pt x="4250399" y="0"/>
                  </a:lnTo>
                  <a:cubicBezTo>
                    <a:pt x="4263834" y="0"/>
                    <a:pt x="4274726" y="10891"/>
                    <a:pt x="4274726" y="24327"/>
                  </a:cubicBezTo>
                  <a:lnTo>
                    <a:pt x="4274726" y="1990367"/>
                  </a:lnTo>
                  <a:cubicBezTo>
                    <a:pt x="4274726" y="2003803"/>
                    <a:pt x="4263834" y="2014694"/>
                    <a:pt x="4250399" y="2014694"/>
                  </a:cubicBezTo>
                  <a:lnTo>
                    <a:pt x="24327" y="2014694"/>
                  </a:lnTo>
                  <a:cubicBezTo>
                    <a:pt x="10891" y="2014694"/>
                    <a:pt x="0" y="2003803"/>
                    <a:pt x="0" y="1990367"/>
                  </a:cubicBezTo>
                  <a:lnTo>
                    <a:pt x="0" y="24327"/>
                  </a:lnTo>
                  <a:cubicBezTo>
                    <a:pt x="0" y="10891"/>
                    <a:pt x="10891" y="0"/>
                    <a:pt x="24327" y="0"/>
                  </a:cubicBezTo>
                  <a:close/>
                </a:path>
              </a:pathLst>
            </a:custGeom>
            <a:solidFill>
              <a:srgbClr val="FFFFFF"/>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3852279" y="1028700"/>
            <a:ext cx="10583441" cy="1160116"/>
            <a:chOff x="0" y="0"/>
            <a:chExt cx="2787408" cy="305545"/>
          </a:xfrm>
        </p:grpSpPr>
        <p:sp>
          <p:nvSpPr>
            <p:cNvPr id="9" name="Freeform 9"/>
            <p:cNvSpPr/>
            <p:nvPr/>
          </p:nvSpPr>
          <p:spPr>
            <a:xfrm>
              <a:off x="0" y="0"/>
              <a:ext cx="2787408" cy="305545"/>
            </a:xfrm>
            <a:custGeom>
              <a:avLst/>
              <a:gdLst/>
              <a:ahLst/>
              <a:cxnLst/>
              <a:rect l="l" t="t" r="r" b="b"/>
              <a:pathLst>
                <a:path w="2787408" h="305545">
                  <a:moveTo>
                    <a:pt x="68031" y="0"/>
                  </a:moveTo>
                  <a:lnTo>
                    <a:pt x="2719378" y="0"/>
                  </a:lnTo>
                  <a:cubicBezTo>
                    <a:pt x="2737421" y="0"/>
                    <a:pt x="2754724" y="7167"/>
                    <a:pt x="2767483" y="19926"/>
                  </a:cubicBezTo>
                  <a:cubicBezTo>
                    <a:pt x="2780241" y="32684"/>
                    <a:pt x="2787408" y="49988"/>
                    <a:pt x="2787408" y="68031"/>
                  </a:cubicBezTo>
                  <a:lnTo>
                    <a:pt x="2787408" y="237514"/>
                  </a:lnTo>
                  <a:cubicBezTo>
                    <a:pt x="2787408" y="255557"/>
                    <a:pt x="2780241" y="272861"/>
                    <a:pt x="2767483" y="285619"/>
                  </a:cubicBezTo>
                  <a:cubicBezTo>
                    <a:pt x="2754724" y="298377"/>
                    <a:pt x="2737421" y="305545"/>
                    <a:pt x="2719378" y="305545"/>
                  </a:cubicBezTo>
                  <a:lnTo>
                    <a:pt x="68031" y="305545"/>
                  </a:lnTo>
                  <a:cubicBezTo>
                    <a:pt x="49988" y="305545"/>
                    <a:pt x="32684" y="298377"/>
                    <a:pt x="19926" y="285619"/>
                  </a:cubicBezTo>
                  <a:cubicBezTo>
                    <a:pt x="7167" y="272861"/>
                    <a:pt x="0" y="255557"/>
                    <a:pt x="0" y="237514"/>
                  </a:cubicBezTo>
                  <a:lnTo>
                    <a:pt x="0" y="68031"/>
                  </a:lnTo>
                  <a:cubicBezTo>
                    <a:pt x="0" y="49988"/>
                    <a:pt x="7167" y="32684"/>
                    <a:pt x="19926" y="19926"/>
                  </a:cubicBezTo>
                  <a:cubicBezTo>
                    <a:pt x="32684" y="7167"/>
                    <a:pt x="49988" y="0"/>
                    <a:pt x="68031" y="0"/>
                  </a:cubicBezTo>
                  <a:close/>
                </a:path>
              </a:pathLst>
            </a:custGeom>
            <a:solidFill>
              <a:srgbClr val="FFAA00"/>
            </a:solidFill>
          </p:spPr>
        </p:sp>
        <p:sp>
          <p:nvSpPr>
            <p:cNvPr id="10" name="TextBox 10"/>
            <p:cNvSpPr txBox="1"/>
            <p:nvPr/>
          </p:nvSpPr>
          <p:spPr>
            <a:xfrm>
              <a:off x="0" y="0"/>
              <a:ext cx="2787408" cy="305545"/>
            </a:xfrm>
            <a:prstGeom prst="rect">
              <a:avLst/>
            </a:prstGeom>
          </p:spPr>
          <p:txBody>
            <a:bodyPr lIns="50800" tIns="50800" rIns="50800" bIns="50800" rtlCol="0" anchor="ctr"/>
            <a:lstStyle/>
            <a:p>
              <a:pPr algn="ctr">
                <a:lnSpc>
                  <a:spcPts val="4479"/>
                </a:lnSpc>
              </a:pPr>
              <a:r>
                <a:rPr lang="en-US" sz="3199" dirty="0">
                  <a:solidFill>
                    <a:srgbClr val="FFFFFF"/>
                  </a:solidFill>
                  <a:latin typeface="Montserrat Bold"/>
                </a:rPr>
                <a:t>ML Models Evaluation Results Analysis</a:t>
              </a:r>
            </a:p>
          </p:txBody>
        </p:sp>
      </p:grpSp>
      <p:sp>
        <p:nvSpPr>
          <p:cNvPr id="11" name="TextBox 11"/>
          <p:cNvSpPr txBox="1"/>
          <p:nvPr/>
        </p:nvSpPr>
        <p:spPr>
          <a:xfrm>
            <a:off x="1756759" y="2837918"/>
            <a:ext cx="14774482" cy="5743669"/>
          </a:xfrm>
          <a:prstGeom prst="rect">
            <a:avLst/>
          </a:prstGeom>
        </p:spPr>
        <p:txBody>
          <a:bodyPr lIns="0" tIns="0" rIns="0" bIns="0" rtlCol="0" anchor="t">
            <a:spAutoFit/>
          </a:bodyPr>
          <a:lstStyle/>
          <a:p>
            <a:pPr algn="just">
              <a:lnSpc>
                <a:spcPts val="4194"/>
              </a:lnSpc>
            </a:pPr>
            <a:r>
              <a:rPr lang="en-US" sz="2996">
                <a:solidFill>
                  <a:srgbClr val="000000"/>
                </a:solidFill>
                <a:latin typeface="Montserrat Bold"/>
              </a:rPr>
              <a:t>Random Forest achieves the highest accuracy of 75% on stemmed data with BOW, compared to 60-72% for other models. It also has strong macro and weighted F1 scores of 0.75.</a:t>
            </a:r>
          </a:p>
          <a:p>
            <a:pPr algn="just">
              <a:lnSpc>
                <a:spcPts val="4194"/>
              </a:lnSpc>
            </a:pPr>
            <a:endParaRPr lang="en-US" sz="2996">
              <a:solidFill>
                <a:srgbClr val="000000"/>
              </a:solidFill>
              <a:latin typeface="Montserrat Bold"/>
            </a:endParaRPr>
          </a:p>
          <a:p>
            <a:pPr algn="just">
              <a:lnSpc>
                <a:spcPts val="4194"/>
              </a:lnSpc>
            </a:pPr>
            <a:r>
              <a:rPr lang="en-US" sz="2996">
                <a:solidFill>
                  <a:srgbClr val="000000"/>
                </a:solidFill>
                <a:latin typeface="Montserrat Bold"/>
              </a:rPr>
              <a:t>On lemmatized data with BOW, Random Forest has 74% accuracy, again outperforming other models in the 60-72% range. The precision, recall, and F1 scores are balanced for both classes.</a:t>
            </a:r>
          </a:p>
          <a:p>
            <a:pPr algn="just">
              <a:lnSpc>
                <a:spcPts val="4194"/>
              </a:lnSpc>
            </a:pPr>
            <a:endParaRPr lang="en-US" sz="2996">
              <a:solidFill>
                <a:srgbClr val="000000"/>
              </a:solidFill>
              <a:latin typeface="Montserrat Bold"/>
            </a:endParaRPr>
          </a:p>
          <a:p>
            <a:pPr algn="just">
              <a:lnSpc>
                <a:spcPts val="4194"/>
              </a:lnSpc>
            </a:pPr>
            <a:r>
              <a:rPr lang="en-US" sz="2996">
                <a:solidFill>
                  <a:srgbClr val="000000"/>
                </a:solidFill>
                <a:latin typeface="Montserrat Bold"/>
              </a:rPr>
              <a:t>With TF-IDF vectorization, Random Forest still performs very well with 73-74% accuracy on stemmed and lemmatized data, better than the other models. The precision and recall are reasonably good for both classes.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2" name="Freeform 2"/>
          <p:cNvSpPr/>
          <p:nvPr/>
        </p:nvSpPr>
        <p:spPr>
          <a:xfrm>
            <a:off x="12135518" y="4118670"/>
            <a:ext cx="11833161" cy="11833161"/>
          </a:xfrm>
          <a:custGeom>
            <a:avLst/>
            <a:gdLst/>
            <a:ahLst/>
            <a:cxnLst/>
            <a:rect l="l" t="t" r="r" b="b"/>
            <a:pathLst>
              <a:path w="11833161" h="11833161">
                <a:moveTo>
                  <a:pt x="0" y="0"/>
                </a:moveTo>
                <a:lnTo>
                  <a:pt x="11833161" y="0"/>
                </a:lnTo>
                <a:lnTo>
                  <a:pt x="11833161" y="11833160"/>
                </a:lnTo>
                <a:lnTo>
                  <a:pt x="0" y="118331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79796" y="-7222959"/>
            <a:ext cx="19447592" cy="19447592"/>
          </a:xfrm>
          <a:custGeom>
            <a:avLst/>
            <a:gdLst/>
            <a:ahLst/>
            <a:cxnLst/>
            <a:rect l="l" t="t" r="r" b="b"/>
            <a:pathLst>
              <a:path w="19447592" h="19447592">
                <a:moveTo>
                  <a:pt x="0" y="0"/>
                </a:moveTo>
                <a:lnTo>
                  <a:pt x="19447592" y="0"/>
                </a:lnTo>
                <a:lnTo>
                  <a:pt x="19447592" y="19447592"/>
                </a:lnTo>
                <a:lnTo>
                  <a:pt x="0" y="194475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903824" y="4388912"/>
            <a:ext cx="10313692" cy="10313692"/>
          </a:xfrm>
          <a:custGeom>
            <a:avLst/>
            <a:gdLst/>
            <a:ahLst/>
            <a:cxnLst/>
            <a:rect l="l" t="t" r="r" b="b"/>
            <a:pathLst>
              <a:path w="10313692" h="10313692">
                <a:moveTo>
                  <a:pt x="0" y="0"/>
                </a:moveTo>
                <a:lnTo>
                  <a:pt x="10313692" y="0"/>
                </a:lnTo>
                <a:lnTo>
                  <a:pt x="10313692" y="10313691"/>
                </a:lnTo>
                <a:lnTo>
                  <a:pt x="0" y="10313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a:off x="1028700" y="1608758"/>
            <a:ext cx="16230600" cy="7649542"/>
            <a:chOff x="0" y="0"/>
            <a:chExt cx="4274726" cy="2014694"/>
          </a:xfrm>
        </p:grpSpPr>
        <p:sp>
          <p:nvSpPr>
            <p:cNvPr id="6" name="Freeform 6"/>
            <p:cNvSpPr/>
            <p:nvPr/>
          </p:nvSpPr>
          <p:spPr>
            <a:xfrm>
              <a:off x="0" y="0"/>
              <a:ext cx="4274726" cy="2014694"/>
            </a:xfrm>
            <a:custGeom>
              <a:avLst/>
              <a:gdLst/>
              <a:ahLst/>
              <a:cxnLst/>
              <a:rect l="l" t="t" r="r" b="b"/>
              <a:pathLst>
                <a:path w="4274726" h="2014694">
                  <a:moveTo>
                    <a:pt x="24327" y="0"/>
                  </a:moveTo>
                  <a:lnTo>
                    <a:pt x="4250399" y="0"/>
                  </a:lnTo>
                  <a:cubicBezTo>
                    <a:pt x="4263834" y="0"/>
                    <a:pt x="4274726" y="10891"/>
                    <a:pt x="4274726" y="24327"/>
                  </a:cubicBezTo>
                  <a:lnTo>
                    <a:pt x="4274726" y="1990367"/>
                  </a:lnTo>
                  <a:cubicBezTo>
                    <a:pt x="4274726" y="2003803"/>
                    <a:pt x="4263834" y="2014694"/>
                    <a:pt x="4250399" y="2014694"/>
                  </a:cubicBezTo>
                  <a:lnTo>
                    <a:pt x="24327" y="2014694"/>
                  </a:lnTo>
                  <a:cubicBezTo>
                    <a:pt x="10891" y="2014694"/>
                    <a:pt x="0" y="2003803"/>
                    <a:pt x="0" y="1990367"/>
                  </a:cubicBezTo>
                  <a:lnTo>
                    <a:pt x="0" y="24327"/>
                  </a:lnTo>
                  <a:cubicBezTo>
                    <a:pt x="0" y="10891"/>
                    <a:pt x="10891" y="0"/>
                    <a:pt x="24327" y="0"/>
                  </a:cubicBezTo>
                  <a:close/>
                </a:path>
              </a:pathLst>
            </a:custGeom>
            <a:solidFill>
              <a:srgbClr val="FFFFFF"/>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3821050" y="1028700"/>
            <a:ext cx="10614670" cy="1160116"/>
            <a:chOff x="-8225" y="0"/>
            <a:chExt cx="2795633" cy="305545"/>
          </a:xfrm>
        </p:grpSpPr>
        <p:sp>
          <p:nvSpPr>
            <p:cNvPr id="9" name="Freeform 9"/>
            <p:cNvSpPr/>
            <p:nvPr/>
          </p:nvSpPr>
          <p:spPr>
            <a:xfrm>
              <a:off x="0" y="0"/>
              <a:ext cx="2787408" cy="305545"/>
            </a:xfrm>
            <a:custGeom>
              <a:avLst/>
              <a:gdLst/>
              <a:ahLst/>
              <a:cxnLst/>
              <a:rect l="l" t="t" r="r" b="b"/>
              <a:pathLst>
                <a:path w="2787408" h="305545">
                  <a:moveTo>
                    <a:pt x="68031" y="0"/>
                  </a:moveTo>
                  <a:lnTo>
                    <a:pt x="2719378" y="0"/>
                  </a:lnTo>
                  <a:cubicBezTo>
                    <a:pt x="2737421" y="0"/>
                    <a:pt x="2754724" y="7167"/>
                    <a:pt x="2767483" y="19926"/>
                  </a:cubicBezTo>
                  <a:cubicBezTo>
                    <a:pt x="2780241" y="32684"/>
                    <a:pt x="2787408" y="49988"/>
                    <a:pt x="2787408" y="68031"/>
                  </a:cubicBezTo>
                  <a:lnTo>
                    <a:pt x="2787408" y="237514"/>
                  </a:lnTo>
                  <a:cubicBezTo>
                    <a:pt x="2787408" y="255557"/>
                    <a:pt x="2780241" y="272861"/>
                    <a:pt x="2767483" y="285619"/>
                  </a:cubicBezTo>
                  <a:cubicBezTo>
                    <a:pt x="2754724" y="298377"/>
                    <a:pt x="2737421" y="305545"/>
                    <a:pt x="2719378" y="305545"/>
                  </a:cubicBezTo>
                  <a:lnTo>
                    <a:pt x="68031" y="305545"/>
                  </a:lnTo>
                  <a:cubicBezTo>
                    <a:pt x="49988" y="305545"/>
                    <a:pt x="32684" y="298377"/>
                    <a:pt x="19926" y="285619"/>
                  </a:cubicBezTo>
                  <a:cubicBezTo>
                    <a:pt x="7167" y="272861"/>
                    <a:pt x="0" y="255557"/>
                    <a:pt x="0" y="237514"/>
                  </a:cubicBezTo>
                  <a:lnTo>
                    <a:pt x="0" y="68031"/>
                  </a:lnTo>
                  <a:cubicBezTo>
                    <a:pt x="0" y="49988"/>
                    <a:pt x="7167" y="32684"/>
                    <a:pt x="19926" y="19926"/>
                  </a:cubicBezTo>
                  <a:cubicBezTo>
                    <a:pt x="32684" y="7167"/>
                    <a:pt x="49988" y="0"/>
                    <a:pt x="68031" y="0"/>
                  </a:cubicBezTo>
                  <a:close/>
                </a:path>
              </a:pathLst>
            </a:custGeom>
            <a:solidFill>
              <a:srgbClr val="50E8D1"/>
            </a:solidFill>
          </p:spPr>
        </p:sp>
        <p:sp>
          <p:nvSpPr>
            <p:cNvPr id="10" name="TextBox 10"/>
            <p:cNvSpPr txBox="1"/>
            <p:nvPr/>
          </p:nvSpPr>
          <p:spPr>
            <a:xfrm>
              <a:off x="-8225" y="0"/>
              <a:ext cx="2795633" cy="305545"/>
            </a:xfrm>
            <a:prstGeom prst="rect">
              <a:avLst/>
            </a:prstGeom>
          </p:spPr>
          <p:txBody>
            <a:bodyPr lIns="50800" tIns="50800" rIns="50800" bIns="50800" rtlCol="0" anchor="ctr"/>
            <a:lstStyle/>
            <a:p>
              <a:pPr algn="ctr">
                <a:lnSpc>
                  <a:spcPts val="4479"/>
                </a:lnSpc>
              </a:pPr>
              <a:r>
                <a:rPr lang="en-US" sz="3199" dirty="0">
                  <a:solidFill>
                    <a:srgbClr val="FFFFFF"/>
                  </a:solidFill>
                  <a:latin typeface="Montserrat Bold"/>
                </a:rPr>
                <a:t>ML Models Evaluation Results Analysis</a:t>
              </a:r>
            </a:p>
          </p:txBody>
        </p:sp>
      </p:grpSp>
      <p:sp>
        <p:nvSpPr>
          <p:cNvPr id="11" name="TextBox 11"/>
          <p:cNvSpPr txBox="1"/>
          <p:nvPr/>
        </p:nvSpPr>
        <p:spPr>
          <a:xfrm>
            <a:off x="1756759" y="2453212"/>
            <a:ext cx="14774482" cy="6415498"/>
          </a:xfrm>
          <a:prstGeom prst="rect">
            <a:avLst/>
          </a:prstGeom>
        </p:spPr>
        <p:txBody>
          <a:bodyPr lIns="0" tIns="0" rIns="0" bIns="0" rtlCol="0" anchor="t">
            <a:spAutoFit/>
          </a:bodyPr>
          <a:lstStyle/>
          <a:p>
            <a:pPr algn="just">
              <a:lnSpc>
                <a:spcPts val="3914"/>
              </a:lnSpc>
            </a:pPr>
            <a:r>
              <a:rPr lang="en-US" sz="2796">
                <a:solidFill>
                  <a:srgbClr val="000000"/>
                </a:solidFill>
                <a:latin typeface="Montserrat Bold"/>
              </a:rPr>
              <a:t>In contrast, models like Naive Bayes, SVM, Logistic Regression, and KNN achieve 60-72% accuracy consistently across vectorization methods, lower than Random Forest. Their F1 scores are also not as strong except for SVM and Logistic Regression.</a:t>
            </a:r>
          </a:p>
          <a:p>
            <a:pPr algn="just">
              <a:lnSpc>
                <a:spcPts val="3914"/>
              </a:lnSpc>
            </a:pPr>
            <a:endParaRPr lang="en-US" sz="2796">
              <a:solidFill>
                <a:srgbClr val="000000"/>
              </a:solidFill>
              <a:latin typeface="Montserrat Bold"/>
            </a:endParaRPr>
          </a:p>
          <a:p>
            <a:pPr algn="just">
              <a:lnSpc>
                <a:spcPts val="3914"/>
              </a:lnSpc>
            </a:pPr>
            <a:r>
              <a:rPr lang="en-US" sz="2796">
                <a:solidFill>
                  <a:srgbClr val="000000"/>
                </a:solidFill>
                <a:latin typeface="Montserrat Bold"/>
              </a:rPr>
              <a:t>SVM is the closest competitor to Random Forest with 68-72% accuracy. But Random Forest leverages an ensemble of trees to reduce overfitting and improve results compared to a single tree.</a:t>
            </a:r>
          </a:p>
          <a:p>
            <a:pPr algn="just">
              <a:lnSpc>
                <a:spcPts val="3914"/>
              </a:lnSpc>
            </a:pPr>
            <a:endParaRPr lang="en-US" sz="2796">
              <a:solidFill>
                <a:srgbClr val="000000"/>
              </a:solidFill>
              <a:latin typeface="Montserrat Bold"/>
            </a:endParaRPr>
          </a:p>
          <a:p>
            <a:pPr algn="just">
              <a:lnSpc>
                <a:spcPts val="3914"/>
              </a:lnSpc>
            </a:pPr>
            <a:r>
              <a:rPr lang="en-US" sz="2796">
                <a:solidFill>
                  <a:srgbClr val="000000"/>
                </a:solidFill>
                <a:latin typeface="Montserrat Bold"/>
              </a:rPr>
              <a:t>Naive Bayes consistently scored around 66% accuracy across all configurations. The TF-IDF vectors improved the recall for the duplicate class compared to BOW. But overall, NB was outperformed by SVM and Random Forest.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2" name="Freeform 2"/>
          <p:cNvSpPr/>
          <p:nvPr/>
        </p:nvSpPr>
        <p:spPr>
          <a:xfrm>
            <a:off x="4069067" y="-6094834"/>
            <a:ext cx="11833161" cy="11833161"/>
          </a:xfrm>
          <a:custGeom>
            <a:avLst/>
            <a:gdLst/>
            <a:ahLst/>
            <a:cxnLst/>
            <a:rect l="l" t="t" r="r" b="b"/>
            <a:pathLst>
              <a:path w="11833161" h="11833161">
                <a:moveTo>
                  <a:pt x="0" y="0"/>
                </a:moveTo>
                <a:lnTo>
                  <a:pt x="11833161" y="0"/>
                </a:lnTo>
                <a:lnTo>
                  <a:pt x="11833161" y="11833161"/>
                </a:lnTo>
                <a:lnTo>
                  <a:pt x="0" y="118331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673569" y="2132641"/>
            <a:ext cx="15228862" cy="15228862"/>
          </a:xfrm>
          <a:custGeom>
            <a:avLst/>
            <a:gdLst/>
            <a:ahLst/>
            <a:cxnLst/>
            <a:rect l="l" t="t" r="r" b="b"/>
            <a:pathLst>
              <a:path w="15228862" h="15228862">
                <a:moveTo>
                  <a:pt x="0" y="0"/>
                </a:moveTo>
                <a:lnTo>
                  <a:pt x="15228862" y="0"/>
                </a:lnTo>
                <a:lnTo>
                  <a:pt x="15228862" y="15228862"/>
                </a:lnTo>
                <a:lnTo>
                  <a:pt x="0" y="152288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903824" y="4388912"/>
            <a:ext cx="10313692" cy="10313692"/>
          </a:xfrm>
          <a:custGeom>
            <a:avLst/>
            <a:gdLst/>
            <a:ahLst/>
            <a:cxnLst/>
            <a:rect l="l" t="t" r="r" b="b"/>
            <a:pathLst>
              <a:path w="10313692" h="10313692">
                <a:moveTo>
                  <a:pt x="0" y="0"/>
                </a:moveTo>
                <a:lnTo>
                  <a:pt x="10313692" y="0"/>
                </a:lnTo>
                <a:lnTo>
                  <a:pt x="10313692" y="10313691"/>
                </a:lnTo>
                <a:lnTo>
                  <a:pt x="0" y="10313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a:off x="1028700" y="1608758"/>
            <a:ext cx="16230600" cy="7649542"/>
            <a:chOff x="0" y="0"/>
            <a:chExt cx="4274726" cy="2014694"/>
          </a:xfrm>
        </p:grpSpPr>
        <p:sp>
          <p:nvSpPr>
            <p:cNvPr id="6" name="Freeform 6"/>
            <p:cNvSpPr/>
            <p:nvPr/>
          </p:nvSpPr>
          <p:spPr>
            <a:xfrm>
              <a:off x="0" y="0"/>
              <a:ext cx="4274726" cy="2014694"/>
            </a:xfrm>
            <a:custGeom>
              <a:avLst/>
              <a:gdLst/>
              <a:ahLst/>
              <a:cxnLst/>
              <a:rect l="l" t="t" r="r" b="b"/>
              <a:pathLst>
                <a:path w="4274726" h="2014694">
                  <a:moveTo>
                    <a:pt x="24327" y="0"/>
                  </a:moveTo>
                  <a:lnTo>
                    <a:pt x="4250399" y="0"/>
                  </a:lnTo>
                  <a:cubicBezTo>
                    <a:pt x="4263834" y="0"/>
                    <a:pt x="4274726" y="10891"/>
                    <a:pt x="4274726" y="24327"/>
                  </a:cubicBezTo>
                  <a:lnTo>
                    <a:pt x="4274726" y="1990367"/>
                  </a:lnTo>
                  <a:cubicBezTo>
                    <a:pt x="4274726" y="2003803"/>
                    <a:pt x="4263834" y="2014694"/>
                    <a:pt x="4250399" y="2014694"/>
                  </a:cubicBezTo>
                  <a:lnTo>
                    <a:pt x="24327" y="2014694"/>
                  </a:lnTo>
                  <a:cubicBezTo>
                    <a:pt x="10891" y="2014694"/>
                    <a:pt x="0" y="2003803"/>
                    <a:pt x="0" y="1990367"/>
                  </a:cubicBezTo>
                  <a:lnTo>
                    <a:pt x="0" y="24327"/>
                  </a:lnTo>
                  <a:cubicBezTo>
                    <a:pt x="0" y="10891"/>
                    <a:pt x="10891" y="0"/>
                    <a:pt x="24327" y="0"/>
                  </a:cubicBezTo>
                  <a:close/>
                </a:path>
              </a:pathLst>
            </a:custGeom>
            <a:solidFill>
              <a:srgbClr val="FFFFFF"/>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2385772" y="1028700"/>
            <a:ext cx="13516456" cy="1160116"/>
            <a:chOff x="0" y="0"/>
            <a:chExt cx="3559890" cy="305545"/>
          </a:xfrm>
        </p:grpSpPr>
        <p:sp>
          <p:nvSpPr>
            <p:cNvPr id="9" name="Freeform 9"/>
            <p:cNvSpPr/>
            <p:nvPr/>
          </p:nvSpPr>
          <p:spPr>
            <a:xfrm>
              <a:off x="0" y="0"/>
              <a:ext cx="3559890" cy="305545"/>
            </a:xfrm>
            <a:custGeom>
              <a:avLst/>
              <a:gdLst/>
              <a:ahLst/>
              <a:cxnLst/>
              <a:rect l="l" t="t" r="r" b="b"/>
              <a:pathLst>
                <a:path w="3559890" h="305545">
                  <a:moveTo>
                    <a:pt x="53268" y="0"/>
                  </a:moveTo>
                  <a:lnTo>
                    <a:pt x="3506621" y="0"/>
                  </a:lnTo>
                  <a:cubicBezTo>
                    <a:pt x="3536041" y="0"/>
                    <a:pt x="3559890" y="23849"/>
                    <a:pt x="3559890" y="53268"/>
                  </a:cubicBezTo>
                  <a:lnTo>
                    <a:pt x="3559890" y="252277"/>
                  </a:lnTo>
                  <a:cubicBezTo>
                    <a:pt x="3559890" y="281696"/>
                    <a:pt x="3536041" y="305545"/>
                    <a:pt x="3506621" y="305545"/>
                  </a:cubicBezTo>
                  <a:lnTo>
                    <a:pt x="53268" y="305545"/>
                  </a:lnTo>
                  <a:cubicBezTo>
                    <a:pt x="23849" y="305545"/>
                    <a:pt x="0" y="281696"/>
                    <a:pt x="0" y="252277"/>
                  </a:cubicBezTo>
                  <a:lnTo>
                    <a:pt x="0" y="53268"/>
                  </a:lnTo>
                  <a:cubicBezTo>
                    <a:pt x="0" y="23849"/>
                    <a:pt x="23849" y="0"/>
                    <a:pt x="53268" y="0"/>
                  </a:cubicBezTo>
                  <a:close/>
                </a:path>
              </a:pathLst>
            </a:custGeom>
            <a:solidFill>
              <a:srgbClr val="FFAA00"/>
            </a:solidFill>
          </p:spPr>
        </p:sp>
        <p:sp>
          <p:nvSpPr>
            <p:cNvPr id="10" name="TextBox 10"/>
            <p:cNvSpPr txBox="1"/>
            <p:nvPr/>
          </p:nvSpPr>
          <p:spPr>
            <a:xfrm>
              <a:off x="0" y="0"/>
              <a:ext cx="3559890" cy="305545"/>
            </a:xfrm>
            <a:prstGeom prst="rect">
              <a:avLst/>
            </a:prstGeom>
          </p:spPr>
          <p:txBody>
            <a:bodyPr lIns="50800" tIns="50800" rIns="50800" bIns="50800" rtlCol="0" anchor="ctr"/>
            <a:lstStyle/>
            <a:p>
              <a:pPr algn="ctr">
                <a:lnSpc>
                  <a:spcPts val="4479"/>
                </a:lnSpc>
              </a:pPr>
              <a:r>
                <a:rPr lang="en-US" sz="3199" dirty="0">
                  <a:solidFill>
                    <a:srgbClr val="FFFFFF"/>
                  </a:solidFill>
                  <a:latin typeface="Montserrat Bold"/>
                </a:rPr>
                <a:t>ML Models Evaluation Results Analysis: My Final Remarks</a:t>
              </a:r>
            </a:p>
          </p:txBody>
        </p:sp>
      </p:grpSp>
      <p:sp>
        <p:nvSpPr>
          <p:cNvPr id="11" name="TextBox 11"/>
          <p:cNvSpPr txBox="1"/>
          <p:nvPr/>
        </p:nvSpPr>
        <p:spPr>
          <a:xfrm>
            <a:off x="1756759" y="2459140"/>
            <a:ext cx="14774482" cy="6415498"/>
          </a:xfrm>
          <a:prstGeom prst="rect">
            <a:avLst/>
          </a:prstGeom>
        </p:spPr>
        <p:txBody>
          <a:bodyPr lIns="0" tIns="0" rIns="0" bIns="0" rtlCol="0" anchor="t">
            <a:spAutoFit/>
          </a:bodyPr>
          <a:lstStyle/>
          <a:p>
            <a:pPr algn="just">
              <a:lnSpc>
                <a:spcPts val="3914"/>
              </a:lnSpc>
            </a:pPr>
            <a:r>
              <a:rPr lang="en-US" sz="2796">
                <a:solidFill>
                  <a:srgbClr val="000000"/>
                </a:solidFill>
                <a:latin typeface="Montserrat Bold"/>
              </a:rPr>
              <a:t>In terms of stemming vs lemmatization, the results are quite close for Random Forest on both versions of the dataset. The stemmed version has slightly higher accuracy in some cases. But both achieve good results overall.</a:t>
            </a:r>
          </a:p>
          <a:p>
            <a:pPr algn="just">
              <a:lnSpc>
                <a:spcPts val="3914"/>
              </a:lnSpc>
            </a:pPr>
            <a:endParaRPr lang="en-US" sz="2796">
              <a:solidFill>
                <a:srgbClr val="000000"/>
              </a:solidFill>
              <a:latin typeface="Montserrat Bold"/>
            </a:endParaRPr>
          </a:p>
          <a:p>
            <a:pPr algn="just">
              <a:lnSpc>
                <a:spcPts val="3914"/>
              </a:lnSpc>
            </a:pPr>
            <a:r>
              <a:rPr lang="en-US" sz="2796">
                <a:solidFill>
                  <a:srgbClr val="000000"/>
                </a:solidFill>
                <a:latin typeface="Montserrat Bold"/>
              </a:rPr>
              <a:t>Concluding this, I would say that lemmatization does not really improve results over stemming for this dataset. Both versions give comparable model performance. This suggests the context needed for lemmatization does not provide much benefit here.</a:t>
            </a:r>
          </a:p>
          <a:p>
            <a:pPr algn="just">
              <a:lnSpc>
                <a:spcPts val="3914"/>
              </a:lnSpc>
            </a:pPr>
            <a:endParaRPr lang="en-US" sz="2796">
              <a:solidFill>
                <a:srgbClr val="000000"/>
              </a:solidFill>
              <a:latin typeface="Montserrat Bold"/>
            </a:endParaRPr>
          </a:p>
          <a:p>
            <a:pPr algn="just">
              <a:lnSpc>
                <a:spcPts val="3914"/>
              </a:lnSpc>
            </a:pPr>
            <a:r>
              <a:rPr lang="en-US" sz="2796">
                <a:solidFill>
                  <a:srgbClr val="000000"/>
                </a:solidFill>
                <a:latin typeface="Montserrat Bold"/>
              </a:rPr>
              <a:t>Random Forest would be my choice as the best model for this dataset based on its high accuracy, good F1 score, balance between precision and recall, and robust performance across vectorization methods. I think that some hyperparameter tuning may further improve its effectiveness.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2" name="Freeform 2"/>
          <p:cNvSpPr/>
          <p:nvPr/>
        </p:nvSpPr>
        <p:spPr>
          <a:xfrm>
            <a:off x="9312892" y="3657102"/>
            <a:ext cx="15228862" cy="15228862"/>
          </a:xfrm>
          <a:custGeom>
            <a:avLst/>
            <a:gdLst/>
            <a:ahLst/>
            <a:cxnLst/>
            <a:rect l="l" t="t" r="r" b="b"/>
            <a:pathLst>
              <a:path w="15228862" h="15228862">
                <a:moveTo>
                  <a:pt x="0" y="0"/>
                </a:moveTo>
                <a:lnTo>
                  <a:pt x="15228863" y="0"/>
                </a:lnTo>
                <a:lnTo>
                  <a:pt x="15228863" y="15228863"/>
                </a:lnTo>
                <a:lnTo>
                  <a:pt x="0" y="152288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944961" y="-7003972"/>
            <a:ext cx="15228862" cy="15228862"/>
          </a:xfrm>
          <a:custGeom>
            <a:avLst/>
            <a:gdLst/>
            <a:ahLst/>
            <a:cxnLst/>
            <a:rect l="l" t="t" r="r" b="b"/>
            <a:pathLst>
              <a:path w="15228862" h="15228862">
                <a:moveTo>
                  <a:pt x="0" y="0"/>
                </a:moveTo>
                <a:lnTo>
                  <a:pt x="15228862" y="0"/>
                </a:lnTo>
                <a:lnTo>
                  <a:pt x="15228862" y="15228863"/>
                </a:lnTo>
                <a:lnTo>
                  <a:pt x="0" y="152288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1028700" y="1382176"/>
            <a:ext cx="16230600" cy="8229600"/>
            <a:chOff x="0" y="0"/>
            <a:chExt cx="4274726" cy="2167467"/>
          </a:xfrm>
        </p:grpSpPr>
        <p:sp>
          <p:nvSpPr>
            <p:cNvPr id="5" name="Freeform 5"/>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FFFFF"/>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5599393" y="675224"/>
            <a:ext cx="7089213" cy="1413906"/>
            <a:chOff x="0" y="0"/>
            <a:chExt cx="1519548" cy="303066"/>
          </a:xfrm>
        </p:grpSpPr>
        <p:sp>
          <p:nvSpPr>
            <p:cNvPr id="8" name="Freeform 8"/>
            <p:cNvSpPr/>
            <p:nvPr/>
          </p:nvSpPr>
          <p:spPr>
            <a:xfrm>
              <a:off x="0" y="0"/>
              <a:ext cx="1519548" cy="303066"/>
            </a:xfrm>
            <a:custGeom>
              <a:avLst/>
              <a:gdLst/>
              <a:ahLst/>
              <a:cxnLst/>
              <a:rect l="l" t="t" r="r" b="b"/>
              <a:pathLst>
                <a:path w="1519548" h="303066">
                  <a:moveTo>
                    <a:pt x="109207" y="0"/>
                  </a:moveTo>
                  <a:lnTo>
                    <a:pt x="1410341" y="0"/>
                  </a:lnTo>
                  <a:cubicBezTo>
                    <a:pt x="1439305" y="0"/>
                    <a:pt x="1467082" y="11506"/>
                    <a:pt x="1487562" y="31986"/>
                  </a:cubicBezTo>
                  <a:cubicBezTo>
                    <a:pt x="1508043" y="52466"/>
                    <a:pt x="1519548" y="80244"/>
                    <a:pt x="1519548" y="109207"/>
                  </a:cubicBezTo>
                  <a:lnTo>
                    <a:pt x="1519548" y="193859"/>
                  </a:lnTo>
                  <a:cubicBezTo>
                    <a:pt x="1519548" y="222822"/>
                    <a:pt x="1508043" y="250600"/>
                    <a:pt x="1487562" y="271080"/>
                  </a:cubicBezTo>
                  <a:cubicBezTo>
                    <a:pt x="1467082" y="291560"/>
                    <a:pt x="1439305" y="303066"/>
                    <a:pt x="1410341" y="303066"/>
                  </a:cubicBezTo>
                  <a:lnTo>
                    <a:pt x="109207" y="303066"/>
                  </a:lnTo>
                  <a:cubicBezTo>
                    <a:pt x="80244" y="303066"/>
                    <a:pt x="52466" y="291560"/>
                    <a:pt x="31986" y="271080"/>
                  </a:cubicBezTo>
                  <a:cubicBezTo>
                    <a:pt x="11506" y="250600"/>
                    <a:pt x="0" y="222822"/>
                    <a:pt x="0" y="193859"/>
                  </a:cubicBezTo>
                  <a:lnTo>
                    <a:pt x="0" y="109207"/>
                  </a:lnTo>
                  <a:cubicBezTo>
                    <a:pt x="0" y="80244"/>
                    <a:pt x="11506" y="52466"/>
                    <a:pt x="31986" y="31986"/>
                  </a:cubicBezTo>
                  <a:cubicBezTo>
                    <a:pt x="52466" y="11506"/>
                    <a:pt x="80244" y="0"/>
                    <a:pt x="109207" y="0"/>
                  </a:cubicBezTo>
                  <a:close/>
                </a:path>
              </a:pathLst>
            </a:custGeom>
            <a:solidFill>
              <a:srgbClr val="50E8D1"/>
            </a:solidFill>
          </p:spPr>
        </p:sp>
        <p:sp>
          <p:nvSpPr>
            <p:cNvPr id="9" name="TextBox 9"/>
            <p:cNvSpPr txBox="1"/>
            <p:nvPr/>
          </p:nvSpPr>
          <p:spPr>
            <a:xfrm>
              <a:off x="0" y="0"/>
              <a:ext cx="1519548" cy="297274"/>
            </a:xfrm>
            <a:prstGeom prst="rect">
              <a:avLst/>
            </a:prstGeom>
          </p:spPr>
          <p:txBody>
            <a:bodyPr lIns="50800" tIns="50800" rIns="50800" bIns="50800" rtlCol="0" anchor="ctr"/>
            <a:lstStyle/>
            <a:p>
              <a:pPr algn="ctr">
                <a:lnSpc>
                  <a:spcPts val="5879"/>
                </a:lnSpc>
              </a:pPr>
              <a:r>
                <a:rPr lang="en-US" sz="4199" dirty="0">
                  <a:solidFill>
                    <a:srgbClr val="FFFFFF"/>
                  </a:solidFill>
                  <a:latin typeface="Open Sans Extra Bold"/>
                </a:rPr>
                <a:t>Tools Used</a:t>
              </a:r>
            </a:p>
          </p:txBody>
        </p:sp>
      </p:grpSp>
      <p:sp>
        <p:nvSpPr>
          <p:cNvPr id="10" name="Freeform 10"/>
          <p:cNvSpPr/>
          <p:nvPr/>
        </p:nvSpPr>
        <p:spPr>
          <a:xfrm rot="-48000">
            <a:off x="2498220" y="2423644"/>
            <a:ext cx="1443316" cy="1387142"/>
          </a:xfrm>
          <a:custGeom>
            <a:avLst/>
            <a:gdLst/>
            <a:ahLst/>
            <a:cxnLst/>
            <a:rect l="l" t="t" r="r" b="b"/>
            <a:pathLst>
              <a:path w="1443316" h="1387142">
                <a:moveTo>
                  <a:pt x="19092" y="0"/>
                </a:moveTo>
                <a:lnTo>
                  <a:pt x="1443316" y="19887"/>
                </a:lnTo>
                <a:lnTo>
                  <a:pt x="1424224" y="1387143"/>
                </a:lnTo>
                <a:lnTo>
                  <a:pt x="0" y="1367255"/>
                </a:lnTo>
                <a:lnTo>
                  <a:pt x="19092" y="0"/>
                </a:lnTo>
                <a:close/>
              </a:path>
            </a:pathLst>
          </a:custGeom>
          <a:blipFill>
            <a:blip r:embed="rId6"/>
            <a:stretch>
              <a:fillRect l="-103864" t="-33020" r="-102173" b="-33625"/>
            </a:stretch>
          </a:blipFill>
        </p:spPr>
      </p:sp>
      <p:sp>
        <p:nvSpPr>
          <p:cNvPr id="11" name="Freeform 11"/>
          <p:cNvSpPr/>
          <p:nvPr/>
        </p:nvSpPr>
        <p:spPr>
          <a:xfrm>
            <a:off x="2581428" y="4090065"/>
            <a:ext cx="1276899" cy="1480139"/>
          </a:xfrm>
          <a:custGeom>
            <a:avLst/>
            <a:gdLst/>
            <a:ahLst/>
            <a:cxnLst/>
            <a:rect l="l" t="t" r="r" b="b"/>
            <a:pathLst>
              <a:path w="1276899" h="1480139">
                <a:moveTo>
                  <a:pt x="0" y="0"/>
                </a:moveTo>
                <a:lnTo>
                  <a:pt x="1276900" y="0"/>
                </a:lnTo>
                <a:lnTo>
                  <a:pt x="1276900" y="1480139"/>
                </a:lnTo>
                <a:lnTo>
                  <a:pt x="0" y="1480139"/>
                </a:lnTo>
                <a:lnTo>
                  <a:pt x="0" y="0"/>
                </a:lnTo>
                <a:close/>
              </a:path>
            </a:pathLst>
          </a:custGeom>
          <a:blipFill>
            <a:blip r:embed="rId7"/>
            <a:stretch>
              <a:fillRect/>
            </a:stretch>
          </a:blipFill>
        </p:spPr>
      </p:sp>
      <p:sp>
        <p:nvSpPr>
          <p:cNvPr id="12" name="Freeform 12"/>
          <p:cNvSpPr/>
          <p:nvPr/>
        </p:nvSpPr>
        <p:spPr>
          <a:xfrm>
            <a:off x="2544562" y="5855549"/>
            <a:ext cx="1350631" cy="1416516"/>
          </a:xfrm>
          <a:custGeom>
            <a:avLst/>
            <a:gdLst/>
            <a:ahLst/>
            <a:cxnLst/>
            <a:rect l="l" t="t" r="r" b="b"/>
            <a:pathLst>
              <a:path w="1350631" h="1416516">
                <a:moveTo>
                  <a:pt x="0" y="0"/>
                </a:moveTo>
                <a:lnTo>
                  <a:pt x="1350632" y="0"/>
                </a:lnTo>
                <a:lnTo>
                  <a:pt x="1350632" y="1416515"/>
                </a:lnTo>
                <a:lnTo>
                  <a:pt x="0" y="1416515"/>
                </a:lnTo>
                <a:lnTo>
                  <a:pt x="0" y="0"/>
                </a:lnTo>
                <a:close/>
              </a:path>
            </a:pathLst>
          </a:custGeom>
          <a:blipFill>
            <a:blip r:embed="rId8"/>
            <a:stretch>
              <a:fillRect/>
            </a:stretch>
          </a:blipFill>
        </p:spPr>
      </p:sp>
      <p:sp>
        <p:nvSpPr>
          <p:cNvPr id="13" name="Freeform 13"/>
          <p:cNvSpPr/>
          <p:nvPr/>
        </p:nvSpPr>
        <p:spPr>
          <a:xfrm>
            <a:off x="1866802" y="7557814"/>
            <a:ext cx="2706153" cy="1522211"/>
          </a:xfrm>
          <a:custGeom>
            <a:avLst/>
            <a:gdLst/>
            <a:ahLst/>
            <a:cxnLst/>
            <a:rect l="l" t="t" r="r" b="b"/>
            <a:pathLst>
              <a:path w="2706153" h="1522211">
                <a:moveTo>
                  <a:pt x="0" y="0"/>
                </a:moveTo>
                <a:lnTo>
                  <a:pt x="2706152" y="0"/>
                </a:lnTo>
                <a:lnTo>
                  <a:pt x="2706152" y="1522211"/>
                </a:lnTo>
                <a:lnTo>
                  <a:pt x="0" y="1522211"/>
                </a:lnTo>
                <a:lnTo>
                  <a:pt x="0" y="0"/>
                </a:lnTo>
                <a:close/>
              </a:path>
            </a:pathLst>
          </a:custGeom>
          <a:blipFill>
            <a:blip r:embed="rId9"/>
            <a:stretch>
              <a:fillRect/>
            </a:stretch>
          </a:blipFill>
        </p:spPr>
      </p:sp>
      <p:sp>
        <p:nvSpPr>
          <p:cNvPr id="14" name="Freeform 14"/>
          <p:cNvSpPr/>
          <p:nvPr/>
        </p:nvSpPr>
        <p:spPr>
          <a:xfrm>
            <a:off x="10802029" y="2423581"/>
            <a:ext cx="2143204" cy="1153758"/>
          </a:xfrm>
          <a:custGeom>
            <a:avLst/>
            <a:gdLst/>
            <a:ahLst/>
            <a:cxnLst/>
            <a:rect l="l" t="t" r="r" b="b"/>
            <a:pathLst>
              <a:path w="2143204" h="1153758">
                <a:moveTo>
                  <a:pt x="0" y="0"/>
                </a:moveTo>
                <a:lnTo>
                  <a:pt x="2143204" y="0"/>
                </a:lnTo>
                <a:lnTo>
                  <a:pt x="2143204" y="1153758"/>
                </a:lnTo>
                <a:lnTo>
                  <a:pt x="0" y="1153758"/>
                </a:lnTo>
                <a:lnTo>
                  <a:pt x="0" y="0"/>
                </a:lnTo>
                <a:close/>
              </a:path>
            </a:pathLst>
          </a:custGeom>
          <a:blipFill>
            <a:blip r:embed="rId10"/>
            <a:stretch>
              <a:fillRect/>
            </a:stretch>
          </a:blipFill>
        </p:spPr>
      </p:sp>
      <p:sp>
        <p:nvSpPr>
          <p:cNvPr id="15" name="Freeform 15"/>
          <p:cNvSpPr/>
          <p:nvPr/>
        </p:nvSpPr>
        <p:spPr>
          <a:xfrm>
            <a:off x="10934250" y="7379540"/>
            <a:ext cx="1878760" cy="1878760"/>
          </a:xfrm>
          <a:custGeom>
            <a:avLst/>
            <a:gdLst/>
            <a:ahLst/>
            <a:cxnLst/>
            <a:rect l="l" t="t" r="r" b="b"/>
            <a:pathLst>
              <a:path w="1878760" h="1878760">
                <a:moveTo>
                  <a:pt x="0" y="0"/>
                </a:moveTo>
                <a:lnTo>
                  <a:pt x="1878761" y="0"/>
                </a:lnTo>
                <a:lnTo>
                  <a:pt x="1878761" y="1878760"/>
                </a:lnTo>
                <a:lnTo>
                  <a:pt x="0" y="1878760"/>
                </a:lnTo>
                <a:lnTo>
                  <a:pt x="0" y="0"/>
                </a:lnTo>
                <a:close/>
              </a:path>
            </a:pathLst>
          </a:custGeom>
          <a:blipFill>
            <a:blip r:embed="rId11"/>
            <a:stretch>
              <a:fillRect/>
            </a:stretch>
          </a:blipFill>
        </p:spPr>
      </p:sp>
      <p:sp>
        <p:nvSpPr>
          <p:cNvPr id="16" name="Freeform 16"/>
          <p:cNvSpPr/>
          <p:nvPr/>
        </p:nvSpPr>
        <p:spPr>
          <a:xfrm>
            <a:off x="10865585" y="4469758"/>
            <a:ext cx="2016091" cy="720753"/>
          </a:xfrm>
          <a:custGeom>
            <a:avLst/>
            <a:gdLst/>
            <a:ahLst/>
            <a:cxnLst/>
            <a:rect l="l" t="t" r="r" b="b"/>
            <a:pathLst>
              <a:path w="2016091" h="720753">
                <a:moveTo>
                  <a:pt x="0" y="0"/>
                </a:moveTo>
                <a:lnTo>
                  <a:pt x="2016091" y="0"/>
                </a:lnTo>
                <a:lnTo>
                  <a:pt x="2016091" y="720753"/>
                </a:lnTo>
                <a:lnTo>
                  <a:pt x="0" y="720753"/>
                </a:lnTo>
                <a:lnTo>
                  <a:pt x="0" y="0"/>
                </a:lnTo>
                <a:close/>
              </a:path>
            </a:pathLst>
          </a:custGeom>
          <a:blipFill>
            <a:blip r:embed="rId12"/>
            <a:stretch>
              <a:fillRect/>
            </a:stretch>
          </a:blipFill>
        </p:spPr>
      </p:sp>
      <p:sp>
        <p:nvSpPr>
          <p:cNvPr id="17" name="Freeform 17"/>
          <p:cNvSpPr/>
          <p:nvPr/>
        </p:nvSpPr>
        <p:spPr>
          <a:xfrm>
            <a:off x="11183456" y="5788874"/>
            <a:ext cx="1361299" cy="1361299"/>
          </a:xfrm>
          <a:custGeom>
            <a:avLst/>
            <a:gdLst/>
            <a:ahLst/>
            <a:cxnLst/>
            <a:rect l="l" t="t" r="r" b="b"/>
            <a:pathLst>
              <a:path w="1361299" h="1361299">
                <a:moveTo>
                  <a:pt x="0" y="0"/>
                </a:moveTo>
                <a:lnTo>
                  <a:pt x="1361299" y="0"/>
                </a:lnTo>
                <a:lnTo>
                  <a:pt x="1361299" y="1361299"/>
                </a:lnTo>
                <a:lnTo>
                  <a:pt x="0" y="1361299"/>
                </a:lnTo>
                <a:lnTo>
                  <a:pt x="0" y="0"/>
                </a:lnTo>
                <a:close/>
              </a:path>
            </a:pathLst>
          </a:custGeom>
          <a:blipFill>
            <a:blip r:embed="rId13"/>
            <a:stretch>
              <a:fillRect/>
            </a:stretch>
          </a:blipFill>
        </p:spPr>
      </p:sp>
      <p:sp>
        <p:nvSpPr>
          <p:cNvPr id="18" name="TextBox 18"/>
          <p:cNvSpPr txBox="1"/>
          <p:nvPr/>
        </p:nvSpPr>
        <p:spPr>
          <a:xfrm>
            <a:off x="4245981" y="2880103"/>
            <a:ext cx="4648827" cy="502799"/>
          </a:xfrm>
          <a:prstGeom prst="rect">
            <a:avLst/>
          </a:prstGeom>
        </p:spPr>
        <p:txBody>
          <a:bodyPr lIns="0" tIns="0" rIns="0" bIns="0" rtlCol="0" anchor="t">
            <a:spAutoFit/>
          </a:bodyPr>
          <a:lstStyle/>
          <a:p>
            <a:pPr>
              <a:lnSpc>
                <a:spcPts val="3879"/>
              </a:lnSpc>
            </a:pPr>
            <a:r>
              <a:rPr lang="en-US" sz="3495">
                <a:solidFill>
                  <a:srgbClr val="000000"/>
                </a:solidFill>
                <a:latin typeface="Montserrat Bold"/>
              </a:rPr>
              <a:t>Visual Studio Code</a:t>
            </a:r>
          </a:p>
        </p:txBody>
      </p:sp>
      <p:sp>
        <p:nvSpPr>
          <p:cNvPr id="19" name="TextBox 19"/>
          <p:cNvSpPr txBox="1"/>
          <p:nvPr/>
        </p:nvSpPr>
        <p:spPr>
          <a:xfrm>
            <a:off x="4245981" y="4593023"/>
            <a:ext cx="4648827" cy="502799"/>
          </a:xfrm>
          <a:prstGeom prst="rect">
            <a:avLst/>
          </a:prstGeom>
        </p:spPr>
        <p:txBody>
          <a:bodyPr lIns="0" tIns="0" rIns="0" bIns="0" rtlCol="0" anchor="t">
            <a:spAutoFit/>
          </a:bodyPr>
          <a:lstStyle/>
          <a:p>
            <a:pPr>
              <a:lnSpc>
                <a:spcPts val="3879"/>
              </a:lnSpc>
            </a:pPr>
            <a:r>
              <a:rPr lang="en-US" sz="3495">
                <a:solidFill>
                  <a:srgbClr val="000000"/>
                </a:solidFill>
                <a:latin typeface="Montserrat Bold"/>
              </a:rPr>
              <a:t>Jupyter Notebook</a:t>
            </a:r>
          </a:p>
        </p:txBody>
      </p:sp>
      <p:sp>
        <p:nvSpPr>
          <p:cNvPr id="20" name="TextBox 20"/>
          <p:cNvSpPr txBox="1"/>
          <p:nvPr/>
        </p:nvSpPr>
        <p:spPr>
          <a:xfrm>
            <a:off x="4245981" y="6305406"/>
            <a:ext cx="4648827" cy="502799"/>
          </a:xfrm>
          <a:prstGeom prst="rect">
            <a:avLst/>
          </a:prstGeom>
        </p:spPr>
        <p:txBody>
          <a:bodyPr lIns="0" tIns="0" rIns="0" bIns="0" rtlCol="0" anchor="t">
            <a:spAutoFit/>
          </a:bodyPr>
          <a:lstStyle/>
          <a:p>
            <a:pPr>
              <a:lnSpc>
                <a:spcPts val="3879"/>
              </a:lnSpc>
            </a:pPr>
            <a:r>
              <a:rPr lang="en-US" sz="3495">
                <a:solidFill>
                  <a:srgbClr val="000000"/>
                </a:solidFill>
                <a:latin typeface="Montserrat Bold"/>
              </a:rPr>
              <a:t>Conda: Miniconda</a:t>
            </a:r>
          </a:p>
        </p:txBody>
      </p:sp>
      <p:sp>
        <p:nvSpPr>
          <p:cNvPr id="21" name="TextBox 21"/>
          <p:cNvSpPr txBox="1"/>
          <p:nvPr/>
        </p:nvSpPr>
        <p:spPr>
          <a:xfrm>
            <a:off x="4245981" y="8081808"/>
            <a:ext cx="4117978" cy="502799"/>
          </a:xfrm>
          <a:prstGeom prst="rect">
            <a:avLst/>
          </a:prstGeom>
        </p:spPr>
        <p:txBody>
          <a:bodyPr lIns="0" tIns="0" rIns="0" bIns="0" rtlCol="0" anchor="t">
            <a:spAutoFit/>
          </a:bodyPr>
          <a:lstStyle/>
          <a:p>
            <a:pPr>
              <a:lnSpc>
                <a:spcPts val="3879"/>
              </a:lnSpc>
            </a:pPr>
            <a:r>
              <a:rPr lang="en-US" sz="3495">
                <a:solidFill>
                  <a:srgbClr val="000000"/>
                </a:solidFill>
                <a:latin typeface="Montserrat Bold"/>
              </a:rPr>
              <a:t>Python</a:t>
            </a:r>
          </a:p>
        </p:txBody>
      </p:sp>
      <p:sp>
        <p:nvSpPr>
          <p:cNvPr id="22" name="TextBox 22"/>
          <p:cNvSpPr txBox="1"/>
          <p:nvPr/>
        </p:nvSpPr>
        <p:spPr>
          <a:xfrm>
            <a:off x="13083793" y="2880103"/>
            <a:ext cx="4648827" cy="502799"/>
          </a:xfrm>
          <a:prstGeom prst="rect">
            <a:avLst/>
          </a:prstGeom>
        </p:spPr>
        <p:txBody>
          <a:bodyPr lIns="0" tIns="0" rIns="0" bIns="0" rtlCol="0" anchor="t">
            <a:spAutoFit/>
          </a:bodyPr>
          <a:lstStyle/>
          <a:p>
            <a:pPr>
              <a:lnSpc>
                <a:spcPts val="3879"/>
              </a:lnSpc>
            </a:pPr>
            <a:r>
              <a:rPr lang="en-US" sz="3495">
                <a:solidFill>
                  <a:srgbClr val="000000"/>
                </a:solidFill>
                <a:latin typeface="Montserrat Bold"/>
              </a:rPr>
              <a:t>SKLearn</a:t>
            </a:r>
          </a:p>
        </p:txBody>
      </p:sp>
      <p:sp>
        <p:nvSpPr>
          <p:cNvPr id="23" name="TextBox 23"/>
          <p:cNvSpPr txBox="1"/>
          <p:nvPr/>
        </p:nvSpPr>
        <p:spPr>
          <a:xfrm>
            <a:off x="13083793" y="4593023"/>
            <a:ext cx="4648827" cy="502799"/>
          </a:xfrm>
          <a:prstGeom prst="rect">
            <a:avLst/>
          </a:prstGeom>
        </p:spPr>
        <p:txBody>
          <a:bodyPr lIns="0" tIns="0" rIns="0" bIns="0" rtlCol="0" anchor="t">
            <a:spAutoFit/>
          </a:bodyPr>
          <a:lstStyle/>
          <a:p>
            <a:pPr>
              <a:lnSpc>
                <a:spcPts val="3879"/>
              </a:lnSpc>
            </a:pPr>
            <a:r>
              <a:rPr lang="en-US" sz="3495">
                <a:solidFill>
                  <a:srgbClr val="000000"/>
                </a:solidFill>
                <a:latin typeface="Montserrat Bold"/>
              </a:rPr>
              <a:t>spaCy</a:t>
            </a:r>
          </a:p>
        </p:txBody>
      </p:sp>
      <p:sp>
        <p:nvSpPr>
          <p:cNvPr id="24" name="TextBox 24"/>
          <p:cNvSpPr txBox="1"/>
          <p:nvPr/>
        </p:nvSpPr>
        <p:spPr>
          <a:xfrm>
            <a:off x="13083793" y="6257781"/>
            <a:ext cx="4648827" cy="502799"/>
          </a:xfrm>
          <a:prstGeom prst="rect">
            <a:avLst/>
          </a:prstGeom>
        </p:spPr>
        <p:txBody>
          <a:bodyPr lIns="0" tIns="0" rIns="0" bIns="0" rtlCol="0" anchor="t">
            <a:spAutoFit/>
          </a:bodyPr>
          <a:lstStyle/>
          <a:p>
            <a:pPr>
              <a:lnSpc>
                <a:spcPts val="3879"/>
              </a:lnSpc>
            </a:pPr>
            <a:r>
              <a:rPr lang="en-US" sz="3495">
                <a:solidFill>
                  <a:srgbClr val="000000"/>
                </a:solidFill>
                <a:latin typeface="Montserrat Bold"/>
              </a:rPr>
              <a:t>Matplotlib</a:t>
            </a:r>
          </a:p>
        </p:txBody>
      </p:sp>
      <p:sp>
        <p:nvSpPr>
          <p:cNvPr id="25" name="TextBox 25"/>
          <p:cNvSpPr txBox="1"/>
          <p:nvPr/>
        </p:nvSpPr>
        <p:spPr>
          <a:xfrm>
            <a:off x="13093318" y="7970255"/>
            <a:ext cx="4117978" cy="502799"/>
          </a:xfrm>
          <a:prstGeom prst="rect">
            <a:avLst/>
          </a:prstGeom>
        </p:spPr>
        <p:txBody>
          <a:bodyPr lIns="0" tIns="0" rIns="0" bIns="0" rtlCol="0" anchor="t">
            <a:spAutoFit/>
          </a:bodyPr>
          <a:lstStyle/>
          <a:p>
            <a:pPr>
              <a:lnSpc>
                <a:spcPts val="3879"/>
              </a:lnSpc>
            </a:pPr>
            <a:r>
              <a:rPr lang="en-US" sz="3495">
                <a:solidFill>
                  <a:srgbClr val="000000"/>
                </a:solidFill>
                <a:latin typeface="Montserrat Bold"/>
              </a:rPr>
              <a:t>Seaborn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2" name="Freeform 2"/>
          <p:cNvSpPr/>
          <p:nvPr/>
        </p:nvSpPr>
        <p:spPr>
          <a:xfrm>
            <a:off x="8353326" y="2672569"/>
            <a:ext cx="15228862" cy="15228862"/>
          </a:xfrm>
          <a:custGeom>
            <a:avLst/>
            <a:gdLst/>
            <a:ahLst/>
            <a:cxnLst/>
            <a:rect l="l" t="t" r="r" b="b"/>
            <a:pathLst>
              <a:path w="15228862" h="15228862">
                <a:moveTo>
                  <a:pt x="0" y="0"/>
                </a:moveTo>
                <a:lnTo>
                  <a:pt x="15228863" y="0"/>
                </a:lnTo>
                <a:lnTo>
                  <a:pt x="15228863" y="15228862"/>
                </a:lnTo>
                <a:lnTo>
                  <a:pt x="0" y="152288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212615" y="-6585731"/>
            <a:ext cx="15228862" cy="15228862"/>
          </a:xfrm>
          <a:custGeom>
            <a:avLst/>
            <a:gdLst/>
            <a:ahLst/>
            <a:cxnLst/>
            <a:rect l="l" t="t" r="r" b="b"/>
            <a:pathLst>
              <a:path w="15228862" h="15228862">
                <a:moveTo>
                  <a:pt x="0" y="0"/>
                </a:moveTo>
                <a:lnTo>
                  <a:pt x="15228862" y="0"/>
                </a:lnTo>
                <a:lnTo>
                  <a:pt x="15228862" y="15228862"/>
                </a:lnTo>
                <a:lnTo>
                  <a:pt x="0" y="152288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5261431" y="4053628"/>
            <a:ext cx="7765139" cy="2179743"/>
            <a:chOff x="0" y="0"/>
            <a:chExt cx="2045139" cy="574089"/>
          </a:xfrm>
        </p:grpSpPr>
        <p:sp>
          <p:nvSpPr>
            <p:cNvPr id="5" name="Freeform 5"/>
            <p:cNvSpPr/>
            <p:nvPr/>
          </p:nvSpPr>
          <p:spPr>
            <a:xfrm>
              <a:off x="0" y="0"/>
              <a:ext cx="2045139" cy="574089"/>
            </a:xfrm>
            <a:custGeom>
              <a:avLst/>
              <a:gdLst/>
              <a:ahLst/>
              <a:cxnLst/>
              <a:rect l="l" t="t" r="r" b="b"/>
              <a:pathLst>
                <a:path w="2045139" h="574089">
                  <a:moveTo>
                    <a:pt x="50848" y="0"/>
                  </a:moveTo>
                  <a:lnTo>
                    <a:pt x="1994292" y="0"/>
                  </a:lnTo>
                  <a:cubicBezTo>
                    <a:pt x="2022374" y="0"/>
                    <a:pt x="2045139" y="22765"/>
                    <a:pt x="2045139" y="50848"/>
                  </a:cubicBezTo>
                  <a:lnTo>
                    <a:pt x="2045139" y="523241"/>
                  </a:lnTo>
                  <a:cubicBezTo>
                    <a:pt x="2045139" y="551324"/>
                    <a:pt x="2022374" y="574089"/>
                    <a:pt x="1994292" y="574089"/>
                  </a:cubicBezTo>
                  <a:lnTo>
                    <a:pt x="50848" y="574089"/>
                  </a:lnTo>
                  <a:cubicBezTo>
                    <a:pt x="37362" y="574089"/>
                    <a:pt x="24429" y="568732"/>
                    <a:pt x="14893" y="559196"/>
                  </a:cubicBezTo>
                  <a:cubicBezTo>
                    <a:pt x="5357" y="549660"/>
                    <a:pt x="0" y="536727"/>
                    <a:pt x="0" y="523241"/>
                  </a:cubicBezTo>
                  <a:lnTo>
                    <a:pt x="0" y="50848"/>
                  </a:lnTo>
                  <a:cubicBezTo>
                    <a:pt x="0" y="22765"/>
                    <a:pt x="22765" y="0"/>
                    <a:pt x="50848" y="0"/>
                  </a:cubicBezTo>
                  <a:close/>
                </a:path>
              </a:pathLst>
            </a:custGeom>
            <a:solidFill>
              <a:srgbClr val="FFFFFF"/>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7" name="TextBox 7"/>
          <p:cNvSpPr txBox="1"/>
          <p:nvPr/>
        </p:nvSpPr>
        <p:spPr>
          <a:xfrm>
            <a:off x="5683524" y="4559133"/>
            <a:ext cx="6920952" cy="1253176"/>
          </a:xfrm>
          <a:prstGeom prst="rect">
            <a:avLst/>
          </a:prstGeom>
        </p:spPr>
        <p:txBody>
          <a:bodyPr lIns="0" tIns="0" rIns="0" bIns="0" rtlCol="0" anchor="t">
            <a:spAutoFit/>
          </a:bodyPr>
          <a:lstStyle/>
          <a:p>
            <a:pPr algn="ctr">
              <a:lnSpc>
                <a:spcPts val="9774"/>
              </a:lnSpc>
            </a:pPr>
            <a:r>
              <a:rPr lang="en-US" sz="8805">
                <a:solidFill>
                  <a:srgbClr val="000000"/>
                </a:solidFill>
                <a:latin typeface="Montserrat Bold"/>
              </a:rPr>
              <a:t>Thanks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2" name="Freeform 2"/>
          <p:cNvSpPr/>
          <p:nvPr/>
        </p:nvSpPr>
        <p:spPr>
          <a:xfrm>
            <a:off x="-1616142" y="-1782900"/>
            <a:ext cx="8703174" cy="8703174"/>
          </a:xfrm>
          <a:custGeom>
            <a:avLst/>
            <a:gdLst/>
            <a:ahLst/>
            <a:cxnLst/>
            <a:rect l="l" t="t" r="r" b="b"/>
            <a:pathLst>
              <a:path w="8703174" h="8703174">
                <a:moveTo>
                  <a:pt x="0" y="0"/>
                </a:moveTo>
                <a:lnTo>
                  <a:pt x="8703175" y="0"/>
                </a:lnTo>
                <a:lnTo>
                  <a:pt x="8703175" y="8703175"/>
                </a:lnTo>
                <a:lnTo>
                  <a:pt x="0" y="87031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40826" y="555126"/>
            <a:ext cx="8703174" cy="8703174"/>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4259935" y="424523"/>
            <a:ext cx="9768130" cy="9768130"/>
          </a:xfrm>
          <a:custGeom>
            <a:avLst/>
            <a:gdLst/>
            <a:ahLst/>
            <a:cxnLst/>
            <a:rect l="l" t="t" r="r" b="b"/>
            <a:pathLst>
              <a:path w="9768130" h="9768130">
                <a:moveTo>
                  <a:pt x="0" y="0"/>
                </a:moveTo>
                <a:lnTo>
                  <a:pt x="9768130" y="0"/>
                </a:lnTo>
                <a:lnTo>
                  <a:pt x="9768130" y="9768130"/>
                </a:lnTo>
                <a:lnTo>
                  <a:pt x="0" y="97681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5" name="Group 5"/>
          <p:cNvGrpSpPr/>
          <p:nvPr/>
        </p:nvGrpSpPr>
        <p:grpSpPr>
          <a:xfrm>
            <a:off x="10181150" y="8277866"/>
            <a:ext cx="7078150" cy="980434"/>
            <a:chOff x="0" y="0"/>
            <a:chExt cx="1864204" cy="258221"/>
          </a:xfrm>
        </p:grpSpPr>
        <p:sp>
          <p:nvSpPr>
            <p:cNvPr id="6" name="Freeform 6"/>
            <p:cNvSpPr/>
            <p:nvPr/>
          </p:nvSpPr>
          <p:spPr>
            <a:xfrm>
              <a:off x="0" y="0"/>
              <a:ext cx="1864204" cy="258221"/>
            </a:xfrm>
            <a:custGeom>
              <a:avLst/>
              <a:gdLst/>
              <a:ahLst/>
              <a:cxnLst/>
              <a:rect l="l" t="t" r="r" b="b"/>
              <a:pathLst>
                <a:path w="1864204" h="258221">
                  <a:moveTo>
                    <a:pt x="55783" y="0"/>
                  </a:moveTo>
                  <a:lnTo>
                    <a:pt x="1808421" y="0"/>
                  </a:lnTo>
                  <a:cubicBezTo>
                    <a:pt x="1823216" y="0"/>
                    <a:pt x="1837404" y="5877"/>
                    <a:pt x="1847866" y="16338"/>
                  </a:cubicBezTo>
                  <a:cubicBezTo>
                    <a:pt x="1858327" y="26800"/>
                    <a:pt x="1864204" y="40988"/>
                    <a:pt x="1864204" y="55783"/>
                  </a:cubicBezTo>
                  <a:lnTo>
                    <a:pt x="1864204" y="202439"/>
                  </a:lnTo>
                  <a:cubicBezTo>
                    <a:pt x="1864204" y="233247"/>
                    <a:pt x="1839229" y="258221"/>
                    <a:pt x="1808421" y="258221"/>
                  </a:cubicBezTo>
                  <a:lnTo>
                    <a:pt x="55783" y="258221"/>
                  </a:lnTo>
                  <a:cubicBezTo>
                    <a:pt x="24975" y="258221"/>
                    <a:pt x="0" y="233247"/>
                    <a:pt x="0" y="202439"/>
                  </a:cubicBezTo>
                  <a:lnTo>
                    <a:pt x="0" y="55783"/>
                  </a:lnTo>
                  <a:cubicBezTo>
                    <a:pt x="0" y="24975"/>
                    <a:pt x="24975" y="0"/>
                    <a:pt x="55783" y="0"/>
                  </a:cubicBezTo>
                  <a:close/>
                </a:path>
              </a:pathLst>
            </a:custGeom>
            <a:solidFill>
              <a:srgbClr val="50E8D1"/>
            </a:solidFill>
            <a:ln w="38100">
              <a:solidFill>
                <a:srgbClr val="50E8D1"/>
              </a:solidFill>
            </a:ln>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028700" y="1028700"/>
            <a:ext cx="10018260" cy="6501773"/>
            <a:chOff x="0" y="0"/>
            <a:chExt cx="2638554" cy="1712401"/>
          </a:xfrm>
        </p:grpSpPr>
        <p:sp>
          <p:nvSpPr>
            <p:cNvPr id="9" name="Freeform 9"/>
            <p:cNvSpPr/>
            <p:nvPr/>
          </p:nvSpPr>
          <p:spPr>
            <a:xfrm>
              <a:off x="0" y="0"/>
              <a:ext cx="2638554" cy="1712401"/>
            </a:xfrm>
            <a:custGeom>
              <a:avLst/>
              <a:gdLst/>
              <a:ahLst/>
              <a:cxnLst/>
              <a:rect l="l" t="t" r="r" b="b"/>
              <a:pathLst>
                <a:path w="2638554" h="1712401">
                  <a:moveTo>
                    <a:pt x="48685" y="0"/>
                  </a:moveTo>
                  <a:lnTo>
                    <a:pt x="2589869" y="0"/>
                  </a:lnTo>
                  <a:cubicBezTo>
                    <a:pt x="2616757" y="0"/>
                    <a:pt x="2638554" y="21797"/>
                    <a:pt x="2638554" y="48685"/>
                  </a:cubicBezTo>
                  <a:lnTo>
                    <a:pt x="2638554" y="1663716"/>
                  </a:lnTo>
                  <a:cubicBezTo>
                    <a:pt x="2638554" y="1690604"/>
                    <a:pt x="2616757" y="1712401"/>
                    <a:pt x="2589869" y="1712401"/>
                  </a:cubicBezTo>
                  <a:lnTo>
                    <a:pt x="48685" y="1712401"/>
                  </a:lnTo>
                  <a:cubicBezTo>
                    <a:pt x="21797" y="1712401"/>
                    <a:pt x="0" y="1690604"/>
                    <a:pt x="0" y="1663716"/>
                  </a:cubicBezTo>
                  <a:lnTo>
                    <a:pt x="0" y="48685"/>
                  </a:lnTo>
                  <a:cubicBezTo>
                    <a:pt x="0" y="21797"/>
                    <a:pt x="21797" y="0"/>
                    <a:pt x="48685" y="0"/>
                  </a:cubicBezTo>
                  <a:close/>
                </a:path>
              </a:pathLst>
            </a:custGeom>
            <a:solidFill>
              <a:srgbClr val="FFFFFF"/>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12934694" y="2283184"/>
            <a:ext cx="3501321" cy="4114800"/>
          </a:xfrm>
          <a:custGeom>
            <a:avLst/>
            <a:gdLst/>
            <a:ahLst/>
            <a:cxnLst/>
            <a:rect l="l" t="t" r="r" b="b"/>
            <a:pathLst>
              <a:path w="3501321" h="4114800">
                <a:moveTo>
                  <a:pt x="0" y="0"/>
                </a:moveTo>
                <a:lnTo>
                  <a:pt x="3501320" y="0"/>
                </a:lnTo>
                <a:lnTo>
                  <a:pt x="350132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2" name="Group 12"/>
          <p:cNvGrpSpPr/>
          <p:nvPr/>
        </p:nvGrpSpPr>
        <p:grpSpPr>
          <a:xfrm>
            <a:off x="4792413" y="9258300"/>
            <a:ext cx="1828391" cy="1828391"/>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a:solidFill>
                <a:srgbClr val="50E8D1"/>
              </a:solidFill>
            </a:ln>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5942590" y="555126"/>
            <a:ext cx="1392010" cy="1392010"/>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a:solidFill>
                <a:srgbClr val="50E8D1"/>
              </a:solidFill>
            </a:ln>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762929" y="7797173"/>
            <a:ext cx="980434" cy="980434"/>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a:solidFill>
                <a:srgbClr val="50E8D1"/>
              </a:solidFill>
            </a:ln>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12030843" y="-577453"/>
            <a:ext cx="1689382" cy="1689382"/>
            <a:chOff x="0" y="0"/>
            <a:chExt cx="812800" cy="812800"/>
          </a:xfrm>
        </p:grpSpPr>
        <p:sp>
          <p:nvSpPr>
            <p:cNvPr id="22" name="Freeform 2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a:solidFill>
                <a:srgbClr val="50E8D1"/>
              </a:solidFill>
            </a:ln>
          </p:spPr>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10678914" y="8517994"/>
            <a:ext cx="6082621" cy="471603"/>
          </a:xfrm>
          <a:prstGeom prst="rect">
            <a:avLst/>
          </a:prstGeom>
        </p:spPr>
        <p:txBody>
          <a:bodyPr lIns="0" tIns="0" rIns="0" bIns="0" rtlCol="0" anchor="t">
            <a:spAutoFit/>
          </a:bodyPr>
          <a:lstStyle/>
          <a:p>
            <a:pPr algn="ctr">
              <a:lnSpc>
                <a:spcPts val="3931"/>
              </a:lnSpc>
            </a:pPr>
            <a:r>
              <a:rPr lang="en-US" sz="2807">
                <a:solidFill>
                  <a:srgbClr val="FFFFFF"/>
                </a:solidFill>
                <a:latin typeface="Montserrat Bold"/>
              </a:rPr>
              <a:t>Presentation: Muhammad Umer</a:t>
            </a:r>
          </a:p>
        </p:txBody>
      </p:sp>
      <p:sp>
        <p:nvSpPr>
          <p:cNvPr id="25" name="TextBox 25"/>
          <p:cNvSpPr txBox="1"/>
          <p:nvPr/>
        </p:nvSpPr>
        <p:spPr>
          <a:xfrm>
            <a:off x="1956602" y="1772928"/>
            <a:ext cx="8162456" cy="5097958"/>
          </a:xfrm>
          <a:prstGeom prst="rect">
            <a:avLst/>
          </a:prstGeom>
        </p:spPr>
        <p:txBody>
          <a:bodyPr lIns="0" tIns="0" rIns="0" bIns="0" rtlCol="0" anchor="t">
            <a:spAutoFit/>
          </a:bodyPr>
          <a:lstStyle/>
          <a:p>
            <a:pPr algn="ctr">
              <a:lnSpc>
                <a:spcPts val="6677"/>
              </a:lnSpc>
            </a:pPr>
            <a:r>
              <a:rPr lang="en-US" sz="6015" dirty="0">
                <a:solidFill>
                  <a:srgbClr val="FFAA00"/>
                </a:solidFill>
                <a:latin typeface="Montserrat Bold"/>
              </a:rPr>
              <a:t>NLP Based Duplicate Bug Report Detection Using Supervised Machine Learning Algorithms</a:t>
            </a:r>
          </a:p>
        </p:txBody>
      </p:sp>
      <p:sp>
        <p:nvSpPr>
          <p:cNvPr id="26" name="AutoShape 26"/>
          <p:cNvSpPr/>
          <p:nvPr/>
        </p:nvSpPr>
        <p:spPr>
          <a:xfrm flipH="1" flipV="1">
            <a:off x="9984523" y="-532263"/>
            <a:ext cx="1185" cy="1913571"/>
          </a:xfrm>
          <a:prstGeom prst="line">
            <a:avLst/>
          </a:prstGeom>
          <a:ln w="266700" cap="flat">
            <a:solidFill>
              <a:srgbClr val="50E8D1"/>
            </a:solidFill>
            <a:prstDash val="solid"/>
            <a:headEnd type="none" w="sm" len="sm"/>
            <a:tailEnd type="none" w="sm" len="sm"/>
          </a:ln>
        </p:spPr>
      </p:sp>
      <p:sp>
        <p:nvSpPr>
          <p:cNvPr id="27" name="AutoShape 27"/>
          <p:cNvSpPr/>
          <p:nvPr/>
        </p:nvSpPr>
        <p:spPr>
          <a:xfrm flipH="1" flipV="1">
            <a:off x="2089952" y="-401660"/>
            <a:ext cx="1185" cy="1913571"/>
          </a:xfrm>
          <a:prstGeom prst="line">
            <a:avLst/>
          </a:prstGeom>
          <a:ln w="266700" cap="flat">
            <a:solidFill>
              <a:srgbClr val="50E8D1"/>
            </a:solidFill>
            <a:prstDash val="solid"/>
            <a:headEnd type="none" w="sm" len="sm"/>
            <a:tailEnd type="none" w="sm" len="sm"/>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2" name="Freeform 2"/>
          <p:cNvSpPr/>
          <p:nvPr/>
        </p:nvSpPr>
        <p:spPr>
          <a:xfrm>
            <a:off x="-1616142" y="-1782900"/>
            <a:ext cx="8703174" cy="8703174"/>
          </a:xfrm>
          <a:custGeom>
            <a:avLst/>
            <a:gdLst/>
            <a:ahLst/>
            <a:cxnLst/>
            <a:rect l="l" t="t" r="r" b="b"/>
            <a:pathLst>
              <a:path w="8703174" h="8703174">
                <a:moveTo>
                  <a:pt x="0" y="0"/>
                </a:moveTo>
                <a:lnTo>
                  <a:pt x="8703175" y="0"/>
                </a:lnTo>
                <a:lnTo>
                  <a:pt x="8703175" y="8703175"/>
                </a:lnTo>
                <a:lnTo>
                  <a:pt x="0" y="87031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554572" y="5935413"/>
            <a:ext cx="8703174" cy="8703174"/>
          </a:xfrm>
          <a:custGeom>
            <a:avLst/>
            <a:gdLst/>
            <a:ahLst/>
            <a:cxnLst/>
            <a:rect l="l" t="t" r="r" b="b"/>
            <a:pathLst>
              <a:path w="8703174" h="8703174">
                <a:moveTo>
                  <a:pt x="0" y="0"/>
                </a:moveTo>
                <a:lnTo>
                  <a:pt x="8703175" y="0"/>
                </a:lnTo>
                <a:lnTo>
                  <a:pt x="8703175" y="8703174"/>
                </a:lnTo>
                <a:lnTo>
                  <a:pt x="0" y="87031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5167918" y="128276"/>
            <a:ext cx="9768130" cy="9768130"/>
          </a:xfrm>
          <a:custGeom>
            <a:avLst/>
            <a:gdLst/>
            <a:ahLst/>
            <a:cxnLst/>
            <a:rect l="l" t="t" r="r" b="b"/>
            <a:pathLst>
              <a:path w="9768130" h="9768130">
                <a:moveTo>
                  <a:pt x="0" y="0"/>
                </a:moveTo>
                <a:lnTo>
                  <a:pt x="9768130" y="0"/>
                </a:lnTo>
                <a:lnTo>
                  <a:pt x="9768130" y="9768131"/>
                </a:lnTo>
                <a:lnTo>
                  <a:pt x="0" y="97681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0051983" y="2283980"/>
            <a:ext cx="3501321" cy="4114800"/>
          </a:xfrm>
          <a:custGeom>
            <a:avLst/>
            <a:gdLst/>
            <a:ahLst/>
            <a:cxnLst/>
            <a:rect l="l" t="t" r="r" b="b"/>
            <a:pathLst>
              <a:path w="3501321" h="4114800">
                <a:moveTo>
                  <a:pt x="0" y="0"/>
                </a:moveTo>
                <a:lnTo>
                  <a:pt x="3501321" y="0"/>
                </a:lnTo>
                <a:lnTo>
                  <a:pt x="3501321"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956817" y="1028700"/>
            <a:ext cx="8703174" cy="8703174"/>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3433145" y="1028700"/>
            <a:ext cx="11421710" cy="6112920"/>
            <a:chOff x="0" y="0"/>
            <a:chExt cx="3008187" cy="1609987"/>
          </a:xfrm>
        </p:grpSpPr>
        <p:sp>
          <p:nvSpPr>
            <p:cNvPr id="8" name="Freeform 8"/>
            <p:cNvSpPr/>
            <p:nvPr/>
          </p:nvSpPr>
          <p:spPr>
            <a:xfrm>
              <a:off x="0" y="0"/>
              <a:ext cx="3008187" cy="1609987"/>
            </a:xfrm>
            <a:custGeom>
              <a:avLst/>
              <a:gdLst/>
              <a:ahLst/>
              <a:cxnLst/>
              <a:rect l="l" t="t" r="r" b="b"/>
              <a:pathLst>
                <a:path w="3008187" h="1609987">
                  <a:moveTo>
                    <a:pt x="42703" y="0"/>
                  </a:moveTo>
                  <a:lnTo>
                    <a:pt x="2965484" y="0"/>
                  </a:lnTo>
                  <a:cubicBezTo>
                    <a:pt x="2989068" y="0"/>
                    <a:pt x="3008187" y="19119"/>
                    <a:pt x="3008187" y="42703"/>
                  </a:cubicBezTo>
                  <a:lnTo>
                    <a:pt x="3008187" y="1567284"/>
                  </a:lnTo>
                  <a:cubicBezTo>
                    <a:pt x="3008187" y="1578610"/>
                    <a:pt x="3003688" y="1589471"/>
                    <a:pt x="2995680" y="1597480"/>
                  </a:cubicBezTo>
                  <a:cubicBezTo>
                    <a:pt x="2987671" y="1605488"/>
                    <a:pt x="2976810" y="1609987"/>
                    <a:pt x="2965484" y="1609987"/>
                  </a:cubicBezTo>
                  <a:lnTo>
                    <a:pt x="42703" y="1609987"/>
                  </a:lnTo>
                  <a:cubicBezTo>
                    <a:pt x="31377" y="1609987"/>
                    <a:pt x="20516" y="1605488"/>
                    <a:pt x="12507" y="1597480"/>
                  </a:cubicBezTo>
                  <a:cubicBezTo>
                    <a:pt x="4499" y="1589471"/>
                    <a:pt x="0" y="1578610"/>
                    <a:pt x="0" y="1567284"/>
                  </a:cubicBezTo>
                  <a:lnTo>
                    <a:pt x="0" y="42703"/>
                  </a:lnTo>
                  <a:cubicBezTo>
                    <a:pt x="0" y="19119"/>
                    <a:pt x="19119" y="0"/>
                    <a:pt x="42703" y="0"/>
                  </a:cubicBezTo>
                  <a:close/>
                </a:path>
              </a:pathLst>
            </a:custGeom>
            <a:solidFill>
              <a:srgbClr val="FFFFFF"/>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5826313" y="8915972"/>
            <a:ext cx="3539075" cy="980434"/>
            <a:chOff x="0" y="0"/>
            <a:chExt cx="932102" cy="258221"/>
          </a:xfrm>
        </p:grpSpPr>
        <p:sp>
          <p:nvSpPr>
            <p:cNvPr id="11" name="Freeform 11"/>
            <p:cNvSpPr/>
            <p:nvPr/>
          </p:nvSpPr>
          <p:spPr>
            <a:xfrm>
              <a:off x="0" y="0"/>
              <a:ext cx="932102" cy="258221"/>
            </a:xfrm>
            <a:custGeom>
              <a:avLst/>
              <a:gdLst/>
              <a:ahLst/>
              <a:cxnLst/>
              <a:rect l="l" t="t" r="r" b="b"/>
              <a:pathLst>
                <a:path w="932102" h="258221">
                  <a:moveTo>
                    <a:pt x="111565" y="0"/>
                  </a:moveTo>
                  <a:lnTo>
                    <a:pt x="820537" y="0"/>
                  </a:lnTo>
                  <a:cubicBezTo>
                    <a:pt x="882153" y="0"/>
                    <a:pt x="932102" y="49949"/>
                    <a:pt x="932102" y="111565"/>
                  </a:cubicBezTo>
                  <a:lnTo>
                    <a:pt x="932102" y="146656"/>
                  </a:lnTo>
                  <a:cubicBezTo>
                    <a:pt x="932102" y="208272"/>
                    <a:pt x="882153" y="258221"/>
                    <a:pt x="820537" y="258221"/>
                  </a:cubicBezTo>
                  <a:lnTo>
                    <a:pt x="111565" y="258221"/>
                  </a:lnTo>
                  <a:cubicBezTo>
                    <a:pt x="49949" y="258221"/>
                    <a:pt x="0" y="208272"/>
                    <a:pt x="0" y="146656"/>
                  </a:cubicBezTo>
                  <a:lnTo>
                    <a:pt x="0" y="111565"/>
                  </a:lnTo>
                  <a:cubicBezTo>
                    <a:pt x="0" y="49949"/>
                    <a:pt x="49949" y="0"/>
                    <a:pt x="111565" y="0"/>
                  </a:cubicBezTo>
                  <a:close/>
                </a:path>
              </a:pathLst>
            </a:custGeom>
            <a:solidFill>
              <a:srgbClr val="000000">
                <a:alpha val="0"/>
              </a:srgbClr>
            </a:solidFill>
            <a:ln w="38100">
              <a:solidFill>
                <a:srgbClr val="50E8D1"/>
              </a:solidFill>
            </a:ln>
          </p:spPr>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7101367" y="8982211"/>
            <a:ext cx="1828391" cy="1828391"/>
            <a:chOff x="0" y="0"/>
            <a:chExt cx="812800" cy="812800"/>
          </a:xfrm>
        </p:grpSpPr>
        <p:sp>
          <p:nvSpPr>
            <p:cNvPr id="14" name="Freeform 1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a:solidFill>
                <a:srgbClr val="FF9405"/>
              </a:solidFill>
            </a:ln>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5326573" y="4684282"/>
            <a:ext cx="1392010" cy="1392010"/>
            <a:chOff x="0" y="0"/>
            <a:chExt cx="812800" cy="812800"/>
          </a:xfrm>
        </p:grpSpPr>
        <p:sp>
          <p:nvSpPr>
            <p:cNvPr id="17" name="Freeform 1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a:solidFill>
                <a:srgbClr val="50E8D1"/>
              </a:solidFill>
            </a:ln>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466385" y="7141620"/>
            <a:ext cx="1350374" cy="1350374"/>
            <a:chOff x="0" y="0"/>
            <a:chExt cx="812800" cy="812800"/>
          </a:xfrm>
        </p:grpSpPr>
        <p:sp>
          <p:nvSpPr>
            <p:cNvPr id="20" name="Freeform 2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a:solidFill>
                <a:srgbClr val="50E8D1"/>
              </a:solidFill>
            </a:ln>
          </p:spPr>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9023524" y="-1134256"/>
            <a:ext cx="1689382" cy="1689382"/>
            <a:chOff x="0" y="0"/>
            <a:chExt cx="812800" cy="812800"/>
          </a:xfrm>
        </p:grpSpPr>
        <p:sp>
          <p:nvSpPr>
            <p:cNvPr id="23" name="Freeform 2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a:solidFill>
                <a:srgbClr val="FF9405"/>
              </a:solidFill>
            </a:ln>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5410250" y="2217999"/>
            <a:ext cx="8162456" cy="806152"/>
          </a:xfrm>
          <a:prstGeom prst="rect">
            <a:avLst/>
          </a:prstGeom>
        </p:spPr>
        <p:txBody>
          <a:bodyPr lIns="0" tIns="0" rIns="0" bIns="0" rtlCol="0" anchor="t">
            <a:spAutoFit/>
          </a:bodyPr>
          <a:lstStyle/>
          <a:p>
            <a:pPr>
              <a:lnSpc>
                <a:spcPts val="6196"/>
              </a:lnSpc>
            </a:pPr>
            <a:r>
              <a:rPr lang="en-US" sz="6015" dirty="0">
                <a:solidFill>
                  <a:srgbClr val="FF9405"/>
                </a:solidFill>
                <a:latin typeface="Montserrat Bold"/>
              </a:rPr>
              <a:t>Project Member(s)</a:t>
            </a:r>
          </a:p>
        </p:txBody>
      </p:sp>
      <p:sp>
        <p:nvSpPr>
          <p:cNvPr id="26" name="AutoShape 26"/>
          <p:cNvSpPr/>
          <p:nvPr/>
        </p:nvSpPr>
        <p:spPr>
          <a:xfrm flipH="1" flipV="1">
            <a:off x="13769411" y="-532263"/>
            <a:ext cx="1185" cy="1913571"/>
          </a:xfrm>
          <a:prstGeom prst="line">
            <a:avLst/>
          </a:prstGeom>
          <a:ln w="266700" cap="flat">
            <a:solidFill>
              <a:srgbClr val="50E8D1"/>
            </a:solidFill>
            <a:prstDash val="solid"/>
            <a:headEnd type="none" w="sm" len="sm"/>
            <a:tailEnd type="none" w="sm" len="sm"/>
          </a:ln>
        </p:spPr>
      </p:sp>
      <p:sp>
        <p:nvSpPr>
          <p:cNvPr id="27" name="AutoShape 27"/>
          <p:cNvSpPr/>
          <p:nvPr/>
        </p:nvSpPr>
        <p:spPr>
          <a:xfrm flipH="1" flipV="1">
            <a:off x="4494397" y="-401660"/>
            <a:ext cx="1185" cy="1913571"/>
          </a:xfrm>
          <a:prstGeom prst="line">
            <a:avLst/>
          </a:prstGeom>
          <a:ln w="266700" cap="flat">
            <a:solidFill>
              <a:srgbClr val="50E8D1"/>
            </a:solidFill>
            <a:prstDash val="solid"/>
            <a:headEnd type="none" w="sm" len="sm"/>
            <a:tailEnd type="none" w="sm" len="sm"/>
          </a:ln>
        </p:spPr>
      </p:sp>
      <p:sp>
        <p:nvSpPr>
          <p:cNvPr id="28" name="TextBox 28"/>
          <p:cNvSpPr txBox="1"/>
          <p:nvPr/>
        </p:nvSpPr>
        <p:spPr>
          <a:xfrm>
            <a:off x="4361047" y="3300376"/>
            <a:ext cx="3496109" cy="2855591"/>
          </a:xfrm>
          <a:prstGeom prst="rect">
            <a:avLst/>
          </a:prstGeom>
        </p:spPr>
        <p:txBody>
          <a:bodyPr lIns="0" tIns="0" rIns="0" bIns="0" rtlCol="0" anchor="t">
            <a:spAutoFit/>
          </a:bodyPr>
          <a:lstStyle/>
          <a:p>
            <a:pPr algn="r">
              <a:lnSpc>
                <a:spcPts val="7841"/>
              </a:lnSpc>
            </a:pPr>
            <a:r>
              <a:rPr lang="en-US" sz="3647">
                <a:solidFill>
                  <a:srgbClr val="FFAA00"/>
                </a:solidFill>
                <a:latin typeface="TT Commons Pro Bold"/>
              </a:rPr>
              <a:t>Student Name: Student ID:</a:t>
            </a:r>
          </a:p>
          <a:p>
            <a:pPr algn="r">
              <a:lnSpc>
                <a:spcPts val="7841"/>
              </a:lnSpc>
            </a:pPr>
            <a:r>
              <a:rPr lang="en-US" sz="3647">
                <a:solidFill>
                  <a:srgbClr val="FFAA00"/>
                </a:solidFill>
                <a:latin typeface="TT Commons Pro Bold"/>
              </a:rPr>
              <a:t>Group ID:</a:t>
            </a:r>
          </a:p>
        </p:txBody>
      </p:sp>
      <p:sp>
        <p:nvSpPr>
          <p:cNvPr id="29" name="TextBox 29"/>
          <p:cNvSpPr txBox="1"/>
          <p:nvPr/>
        </p:nvSpPr>
        <p:spPr>
          <a:xfrm>
            <a:off x="8024077" y="3290851"/>
            <a:ext cx="5879869" cy="2855591"/>
          </a:xfrm>
          <a:prstGeom prst="rect">
            <a:avLst/>
          </a:prstGeom>
        </p:spPr>
        <p:txBody>
          <a:bodyPr lIns="0" tIns="0" rIns="0" bIns="0" rtlCol="0" anchor="t">
            <a:spAutoFit/>
          </a:bodyPr>
          <a:lstStyle/>
          <a:p>
            <a:pPr>
              <a:lnSpc>
                <a:spcPts val="7841"/>
              </a:lnSpc>
            </a:pPr>
            <a:r>
              <a:rPr lang="en-US" sz="3647">
                <a:solidFill>
                  <a:srgbClr val="50E8D1"/>
                </a:solidFill>
                <a:latin typeface="TT Commons Pro Bold"/>
              </a:rPr>
              <a:t>Muhammad Umer Mansoor</a:t>
            </a:r>
          </a:p>
          <a:p>
            <a:pPr>
              <a:lnSpc>
                <a:spcPts val="7841"/>
              </a:lnSpc>
            </a:pPr>
            <a:r>
              <a:rPr lang="en-US" sz="3647">
                <a:solidFill>
                  <a:srgbClr val="50E8D1"/>
                </a:solidFill>
                <a:latin typeface="TT Commons Pro Bold"/>
              </a:rPr>
              <a:t>BC190400681</a:t>
            </a:r>
          </a:p>
          <a:p>
            <a:pPr>
              <a:lnSpc>
                <a:spcPts val="7841"/>
              </a:lnSpc>
            </a:pPr>
            <a:r>
              <a:rPr lang="en-US" sz="3647">
                <a:solidFill>
                  <a:srgbClr val="50E8D1"/>
                </a:solidFill>
                <a:latin typeface="TT Commons Pro Bold"/>
              </a:rPr>
              <a:t>F22024F062</a:t>
            </a:r>
          </a:p>
        </p:txBody>
      </p:sp>
      <p:sp>
        <p:nvSpPr>
          <p:cNvPr id="30" name="Freeform 30"/>
          <p:cNvSpPr/>
          <p:nvPr/>
        </p:nvSpPr>
        <p:spPr>
          <a:xfrm>
            <a:off x="15107498" y="-785919"/>
            <a:ext cx="9768130" cy="9768130"/>
          </a:xfrm>
          <a:custGeom>
            <a:avLst/>
            <a:gdLst/>
            <a:ahLst/>
            <a:cxnLst/>
            <a:rect l="l" t="t" r="r" b="b"/>
            <a:pathLst>
              <a:path w="9768130" h="9768130">
                <a:moveTo>
                  <a:pt x="0" y="0"/>
                </a:moveTo>
                <a:lnTo>
                  <a:pt x="9768131" y="0"/>
                </a:lnTo>
                <a:lnTo>
                  <a:pt x="9768131" y="9768130"/>
                </a:lnTo>
                <a:lnTo>
                  <a:pt x="0" y="97681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2" name="Freeform 2"/>
          <p:cNvSpPr/>
          <p:nvPr/>
        </p:nvSpPr>
        <p:spPr>
          <a:xfrm>
            <a:off x="-6680198" y="-6115132"/>
            <a:ext cx="12684742" cy="12684742"/>
          </a:xfrm>
          <a:custGeom>
            <a:avLst/>
            <a:gdLst/>
            <a:ahLst/>
            <a:cxnLst/>
            <a:rect l="l" t="t" r="r" b="b"/>
            <a:pathLst>
              <a:path w="12684742" h="12684742">
                <a:moveTo>
                  <a:pt x="0" y="0"/>
                </a:moveTo>
                <a:lnTo>
                  <a:pt x="12684742" y="0"/>
                </a:lnTo>
                <a:lnTo>
                  <a:pt x="12684742" y="12684742"/>
                </a:lnTo>
                <a:lnTo>
                  <a:pt x="0" y="126847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683884" y="-6824669"/>
            <a:ext cx="12684742" cy="12684742"/>
          </a:xfrm>
          <a:custGeom>
            <a:avLst/>
            <a:gdLst/>
            <a:ahLst/>
            <a:cxnLst/>
            <a:rect l="l" t="t" r="r" b="b"/>
            <a:pathLst>
              <a:path w="12684742" h="12684742">
                <a:moveTo>
                  <a:pt x="0" y="0"/>
                </a:moveTo>
                <a:lnTo>
                  <a:pt x="12684742" y="0"/>
                </a:lnTo>
                <a:lnTo>
                  <a:pt x="12684742" y="12684742"/>
                </a:lnTo>
                <a:lnTo>
                  <a:pt x="0" y="126847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954914" y="2638056"/>
            <a:ext cx="11833161" cy="11833161"/>
          </a:xfrm>
          <a:custGeom>
            <a:avLst/>
            <a:gdLst/>
            <a:ahLst/>
            <a:cxnLst/>
            <a:rect l="l" t="t" r="r" b="b"/>
            <a:pathLst>
              <a:path w="11833161" h="11833161">
                <a:moveTo>
                  <a:pt x="0" y="0"/>
                </a:moveTo>
                <a:lnTo>
                  <a:pt x="11833160" y="0"/>
                </a:lnTo>
                <a:lnTo>
                  <a:pt x="11833160" y="11833160"/>
                </a:lnTo>
                <a:lnTo>
                  <a:pt x="0" y="118331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3227420" y="-6398878"/>
            <a:ext cx="11833161" cy="11833161"/>
          </a:xfrm>
          <a:custGeom>
            <a:avLst/>
            <a:gdLst/>
            <a:ahLst/>
            <a:cxnLst/>
            <a:rect l="l" t="t" r="r" b="b"/>
            <a:pathLst>
              <a:path w="11833161" h="11833161">
                <a:moveTo>
                  <a:pt x="0" y="0"/>
                </a:moveTo>
                <a:lnTo>
                  <a:pt x="11833160" y="0"/>
                </a:lnTo>
                <a:lnTo>
                  <a:pt x="11833160" y="11833161"/>
                </a:lnTo>
                <a:lnTo>
                  <a:pt x="0" y="118331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0673569" y="2132641"/>
            <a:ext cx="15228862" cy="15228862"/>
          </a:xfrm>
          <a:custGeom>
            <a:avLst/>
            <a:gdLst/>
            <a:ahLst/>
            <a:cxnLst/>
            <a:rect l="l" t="t" r="r" b="b"/>
            <a:pathLst>
              <a:path w="15228862" h="15228862">
                <a:moveTo>
                  <a:pt x="0" y="0"/>
                </a:moveTo>
                <a:lnTo>
                  <a:pt x="15228862" y="0"/>
                </a:lnTo>
                <a:lnTo>
                  <a:pt x="15228862" y="15228862"/>
                </a:lnTo>
                <a:lnTo>
                  <a:pt x="0" y="152288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3903824" y="4388912"/>
            <a:ext cx="10313692" cy="10313692"/>
          </a:xfrm>
          <a:custGeom>
            <a:avLst/>
            <a:gdLst/>
            <a:ahLst/>
            <a:cxnLst/>
            <a:rect l="l" t="t" r="r" b="b"/>
            <a:pathLst>
              <a:path w="10313692" h="10313692">
                <a:moveTo>
                  <a:pt x="0" y="0"/>
                </a:moveTo>
                <a:lnTo>
                  <a:pt x="10313692" y="0"/>
                </a:lnTo>
                <a:lnTo>
                  <a:pt x="10313692" y="10313691"/>
                </a:lnTo>
                <a:lnTo>
                  <a:pt x="0" y="103136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1478085" y="807886"/>
            <a:ext cx="15331830" cy="9112854"/>
            <a:chOff x="0" y="0"/>
            <a:chExt cx="4038013" cy="2400093"/>
          </a:xfrm>
        </p:grpSpPr>
        <p:sp>
          <p:nvSpPr>
            <p:cNvPr id="9" name="Freeform 9"/>
            <p:cNvSpPr/>
            <p:nvPr/>
          </p:nvSpPr>
          <p:spPr>
            <a:xfrm>
              <a:off x="0" y="0"/>
              <a:ext cx="4038013" cy="2400093"/>
            </a:xfrm>
            <a:custGeom>
              <a:avLst/>
              <a:gdLst/>
              <a:ahLst/>
              <a:cxnLst/>
              <a:rect l="l" t="t" r="r" b="b"/>
              <a:pathLst>
                <a:path w="4038013" h="2400093">
                  <a:moveTo>
                    <a:pt x="25753" y="0"/>
                  </a:moveTo>
                  <a:lnTo>
                    <a:pt x="4012260" y="0"/>
                  </a:lnTo>
                  <a:cubicBezTo>
                    <a:pt x="4019090" y="0"/>
                    <a:pt x="4025640" y="2713"/>
                    <a:pt x="4030470" y="7543"/>
                  </a:cubicBezTo>
                  <a:cubicBezTo>
                    <a:pt x="4035299" y="12372"/>
                    <a:pt x="4038013" y="18923"/>
                    <a:pt x="4038013" y="25753"/>
                  </a:cubicBezTo>
                  <a:lnTo>
                    <a:pt x="4038013" y="2374341"/>
                  </a:lnTo>
                  <a:cubicBezTo>
                    <a:pt x="4038013" y="2381171"/>
                    <a:pt x="4035299" y="2387721"/>
                    <a:pt x="4030470" y="2392551"/>
                  </a:cubicBezTo>
                  <a:cubicBezTo>
                    <a:pt x="4025640" y="2397380"/>
                    <a:pt x="4019090" y="2400093"/>
                    <a:pt x="4012260" y="2400093"/>
                  </a:cubicBezTo>
                  <a:lnTo>
                    <a:pt x="25753" y="2400093"/>
                  </a:lnTo>
                  <a:cubicBezTo>
                    <a:pt x="18923" y="2400093"/>
                    <a:pt x="12372" y="2397380"/>
                    <a:pt x="7543" y="2392551"/>
                  </a:cubicBezTo>
                  <a:cubicBezTo>
                    <a:pt x="2713" y="2387721"/>
                    <a:pt x="0" y="2381171"/>
                    <a:pt x="0" y="2374341"/>
                  </a:cubicBezTo>
                  <a:lnTo>
                    <a:pt x="0" y="25753"/>
                  </a:lnTo>
                  <a:cubicBezTo>
                    <a:pt x="0" y="18923"/>
                    <a:pt x="2713" y="12372"/>
                    <a:pt x="7543" y="7543"/>
                  </a:cubicBezTo>
                  <a:cubicBezTo>
                    <a:pt x="12372" y="2713"/>
                    <a:pt x="18923" y="0"/>
                    <a:pt x="25753" y="0"/>
                  </a:cubicBezTo>
                  <a:close/>
                </a:path>
              </a:pathLst>
            </a:custGeom>
            <a:solidFill>
              <a:srgbClr val="FFFFFF"/>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2405545" y="1483948"/>
            <a:ext cx="13476910" cy="7843520"/>
          </a:xfrm>
          <a:prstGeom prst="rect">
            <a:avLst/>
          </a:prstGeom>
        </p:spPr>
        <p:txBody>
          <a:bodyPr lIns="0" tIns="0" rIns="0" bIns="0" rtlCol="0" anchor="t">
            <a:spAutoFit/>
          </a:bodyPr>
          <a:lstStyle/>
          <a:p>
            <a:pPr algn="just">
              <a:lnSpc>
                <a:spcPts val="4480"/>
              </a:lnSpc>
            </a:pPr>
            <a:r>
              <a:rPr lang="en-US" sz="3200" dirty="0">
                <a:solidFill>
                  <a:srgbClr val="50E8D1"/>
                </a:solidFill>
                <a:latin typeface="Montserrat Bold"/>
              </a:rPr>
              <a:t>Objective:</a:t>
            </a:r>
          </a:p>
          <a:p>
            <a:pPr marL="690881" lvl="1" indent="-345440">
              <a:lnSpc>
                <a:spcPts val="4480"/>
              </a:lnSpc>
              <a:buFont typeface="Arial"/>
              <a:buChar char="•"/>
            </a:pPr>
            <a:r>
              <a:rPr lang="en-US" sz="3200" dirty="0">
                <a:solidFill>
                  <a:srgbClr val="000000"/>
                </a:solidFill>
                <a:latin typeface="Montserrat"/>
              </a:rPr>
              <a:t>Automatically classify bug reports as duplicate or non-duplicate.</a:t>
            </a:r>
          </a:p>
          <a:p>
            <a:pPr algn="just">
              <a:lnSpc>
                <a:spcPts val="4480"/>
              </a:lnSpc>
            </a:pPr>
            <a:r>
              <a:rPr lang="en-US" sz="3200" dirty="0">
                <a:solidFill>
                  <a:srgbClr val="FF9405"/>
                </a:solidFill>
                <a:latin typeface="Montserrat Bold"/>
              </a:rPr>
              <a:t>Motivation:</a:t>
            </a:r>
          </a:p>
          <a:p>
            <a:pPr marL="690881" lvl="1" indent="-345440" algn="just">
              <a:lnSpc>
                <a:spcPts val="4480"/>
              </a:lnSpc>
              <a:buFont typeface="Arial"/>
              <a:buChar char="•"/>
            </a:pPr>
            <a:r>
              <a:rPr lang="en-US" sz="3200" dirty="0">
                <a:solidFill>
                  <a:srgbClr val="000000"/>
                </a:solidFill>
                <a:latin typeface="Montserrat"/>
              </a:rPr>
              <a:t>Duplicate bugs waste developer time and resources.</a:t>
            </a:r>
          </a:p>
          <a:p>
            <a:pPr marL="690881" lvl="1" indent="-345440" algn="just">
              <a:lnSpc>
                <a:spcPts val="4480"/>
              </a:lnSpc>
              <a:buFont typeface="Arial"/>
              <a:buChar char="•"/>
            </a:pPr>
            <a:r>
              <a:rPr lang="en-US" sz="3200" dirty="0">
                <a:solidFill>
                  <a:srgbClr val="000000"/>
                </a:solidFill>
                <a:latin typeface="Montserrat"/>
              </a:rPr>
              <a:t>Manual duplicate detection is tedious and error-prone.</a:t>
            </a:r>
          </a:p>
          <a:p>
            <a:pPr algn="just">
              <a:lnSpc>
                <a:spcPts val="4480"/>
              </a:lnSpc>
            </a:pPr>
            <a:r>
              <a:rPr lang="en-US" sz="3200" dirty="0">
                <a:solidFill>
                  <a:srgbClr val="50E8D1"/>
                </a:solidFill>
                <a:latin typeface="Montserrat Bold"/>
              </a:rPr>
              <a:t>Approach:</a:t>
            </a:r>
          </a:p>
          <a:p>
            <a:pPr marL="690881" lvl="1" indent="-345440" algn="just">
              <a:lnSpc>
                <a:spcPts val="4480"/>
              </a:lnSpc>
              <a:buFont typeface="Arial"/>
              <a:buChar char="•"/>
            </a:pPr>
            <a:r>
              <a:rPr lang="en-US" sz="3200" dirty="0">
                <a:solidFill>
                  <a:srgbClr val="000000"/>
                </a:solidFill>
                <a:latin typeface="Montserrat"/>
              </a:rPr>
              <a:t>Leverage NLP techniques to analyze bug report text.</a:t>
            </a:r>
          </a:p>
          <a:p>
            <a:pPr marL="690881" lvl="1" indent="-345440" algn="just">
              <a:lnSpc>
                <a:spcPts val="4480"/>
              </a:lnSpc>
              <a:buFont typeface="Arial"/>
              <a:buChar char="•"/>
            </a:pPr>
            <a:r>
              <a:rPr lang="en-US" sz="3200" dirty="0">
                <a:solidFill>
                  <a:srgbClr val="000000"/>
                </a:solidFill>
                <a:latin typeface="Montserrat"/>
              </a:rPr>
              <a:t>Extract textual features like TF-IDF vectors.</a:t>
            </a:r>
          </a:p>
          <a:p>
            <a:pPr marL="690881" lvl="1" indent="-345440" algn="just">
              <a:lnSpc>
                <a:spcPts val="4480"/>
              </a:lnSpc>
              <a:buFont typeface="Arial"/>
              <a:buChar char="•"/>
            </a:pPr>
            <a:r>
              <a:rPr lang="en-US" sz="3200" dirty="0">
                <a:solidFill>
                  <a:srgbClr val="000000"/>
                </a:solidFill>
                <a:latin typeface="Montserrat"/>
              </a:rPr>
              <a:t>Train ML models like SVM, and Random Forest on features.</a:t>
            </a:r>
          </a:p>
          <a:p>
            <a:pPr marL="690881" lvl="1" indent="-345440" algn="just">
              <a:lnSpc>
                <a:spcPts val="4480"/>
              </a:lnSpc>
              <a:buFont typeface="Arial"/>
              <a:buChar char="•"/>
            </a:pPr>
            <a:r>
              <a:rPr lang="en-US" sz="3200" dirty="0">
                <a:solidFill>
                  <a:srgbClr val="000000"/>
                </a:solidFill>
                <a:latin typeface="Montserrat"/>
              </a:rPr>
              <a:t>Classify new bug reports as duplicate or not.</a:t>
            </a:r>
          </a:p>
          <a:p>
            <a:pPr algn="just">
              <a:lnSpc>
                <a:spcPts val="4480"/>
              </a:lnSpc>
            </a:pPr>
            <a:r>
              <a:rPr lang="en-US" sz="3200" dirty="0">
                <a:solidFill>
                  <a:srgbClr val="FF9405"/>
                </a:solidFill>
                <a:latin typeface="Montserrat Bold"/>
              </a:rPr>
              <a:t>Expected Outcomes:</a:t>
            </a:r>
          </a:p>
          <a:p>
            <a:pPr marL="690881" lvl="1" indent="-345440" algn="just">
              <a:lnSpc>
                <a:spcPts val="4480"/>
              </a:lnSpc>
              <a:buFont typeface="Arial"/>
              <a:buChar char="•"/>
            </a:pPr>
            <a:r>
              <a:rPr lang="en-US" sz="3200" dirty="0">
                <a:solidFill>
                  <a:srgbClr val="000000"/>
                </a:solidFill>
                <a:latin typeface="Montserrat"/>
              </a:rPr>
              <a:t>Reduced triage time for developers.</a:t>
            </a:r>
          </a:p>
          <a:p>
            <a:pPr marL="690881" lvl="1" indent="-345440" algn="just">
              <a:lnSpc>
                <a:spcPts val="4480"/>
              </a:lnSpc>
              <a:buFont typeface="Arial"/>
              <a:buChar char="•"/>
            </a:pPr>
            <a:r>
              <a:rPr lang="en-US" sz="3200" dirty="0">
                <a:solidFill>
                  <a:srgbClr val="000000"/>
                </a:solidFill>
                <a:latin typeface="Montserrat"/>
              </a:rPr>
              <a:t>Improved bug resolution efficiency.</a:t>
            </a:r>
          </a:p>
        </p:txBody>
      </p:sp>
      <p:grpSp>
        <p:nvGrpSpPr>
          <p:cNvPr id="12" name="Group 12"/>
          <p:cNvGrpSpPr/>
          <p:nvPr/>
        </p:nvGrpSpPr>
        <p:grpSpPr>
          <a:xfrm>
            <a:off x="5405638" y="114299"/>
            <a:ext cx="7476724" cy="1348286"/>
            <a:chOff x="0" y="-72240"/>
            <a:chExt cx="2143665" cy="386569"/>
          </a:xfrm>
        </p:grpSpPr>
        <p:sp>
          <p:nvSpPr>
            <p:cNvPr id="13" name="Freeform 13"/>
            <p:cNvSpPr/>
            <p:nvPr/>
          </p:nvSpPr>
          <p:spPr>
            <a:xfrm>
              <a:off x="0" y="0"/>
              <a:ext cx="2143665" cy="253239"/>
            </a:xfrm>
            <a:custGeom>
              <a:avLst/>
              <a:gdLst/>
              <a:ahLst/>
              <a:cxnLst/>
              <a:rect l="l" t="t" r="r" b="b"/>
              <a:pathLst>
                <a:path w="2143665" h="253239">
                  <a:moveTo>
                    <a:pt x="96299" y="0"/>
                  </a:moveTo>
                  <a:lnTo>
                    <a:pt x="2047366" y="0"/>
                  </a:lnTo>
                  <a:cubicBezTo>
                    <a:pt x="2072906" y="0"/>
                    <a:pt x="2097400" y="10146"/>
                    <a:pt x="2115460" y="28205"/>
                  </a:cubicBezTo>
                  <a:cubicBezTo>
                    <a:pt x="2133519" y="46265"/>
                    <a:pt x="2143665" y="70759"/>
                    <a:pt x="2143665" y="96299"/>
                  </a:cubicBezTo>
                  <a:lnTo>
                    <a:pt x="2143665" y="156941"/>
                  </a:lnTo>
                  <a:cubicBezTo>
                    <a:pt x="2143665" y="182481"/>
                    <a:pt x="2133519" y="206975"/>
                    <a:pt x="2115460" y="225034"/>
                  </a:cubicBezTo>
                  <a:cubicBezTo>
                    <a:pt x="2097400" y="243094"/>
                    <a:pt x="2072906" y="253239"/>
                    <a:pt x="2047366" y="253239"/>
                  </a:cubicBezTo>
                  <a:lnTo>
                    <a:pt x="96299" y="253239"/>
                  </a:lnTo>
                  <a:cubicBezTo>
                    <a:pt x="70759" y="253239"/>
                    <a:pt x="46265" y="243094"/>
                    <a:pt x="28205" y="225034"/>
                  </a:cubicBezTo>
                  <a:cubicBezTo>
                    <a:pt x="10146" y="206975"/>
                    <a:pt x="0" y="182481"/>
                    <a:pt x="0" y="156941"/>
                  </a:cubicBezTo>
                  <a:lnTo>
                    <a:pt x="0" y="96299"/>
                  </a:lnTo>
                  <a:cubicBezTo>
                    <a:pt x="0" y="70759"/>
                    <a:pt x="10146" y="46265"/>
                    <a:pt x="28205" y="28205"/>
                  </a:cubicBezTo>
                  <a:cubicBezTo>
                    <a:pt x="46265" y="10146"/>
                    <a:pt x="70759" y="0"/>
                    <a:pt x="96299" y="0"/>
                  </a:cubicBezTo>
                  <a:close/>
                </a:path>
              </a:pathLst>
            </a:custGeom>
            <a:solidFill>
              <a:srgbClr val="FFAA00"/>
            </a:solidFill>
          </p:spPr>
        </p:sp>
        <p:sp>
          <p:nvSpPr>
            <p:cNvPr id="14" name="TextBox 14"/>
            <p:cNvSpPr txBox="1"/>
            <p:nvPr/>
          </p:nvSpPr>
          <p:spPr>
            <a:xfrm>
              <a:off x="0" y="-72240"/>
              <a:ext cx="2143665" cy="386569"/>
            </a:xfrm>
            <a:prstGeom prst="rect">
              <a:avLst/>
            </a:prstGeom>
          </p:spPr>
          <p:txBody>
            <a:bodyPr lIns="50800" tIns="50800" rIns="50800" bIns="50800" rtlCol="0" anchor="ctr"/>
            <a:lstStyle/>
            <a:p>
              <a:pPr algn="ctr">
                <a:lnSpc>
                  <a:spcPts val="5599"/>
                </a:lnSpc>
              </a:pPr>
              <a:r>
                <a:rPr lang="en-US" sz="3999" dirty="0">
                  <a:solidFill>
                    <a:srgbClr val="FFFFFF"/>
                  </a:solidFill>
                  <a:latin typeface="Montserrat Bold"/>
                </a:rPr>
                <a:t>Project Introduction</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2" name="Freeform 2"/>
          <p:cNvSpPr/>
          <p:nvPr/>
        </p:nvSpPr>
        <p:spPr>
          <a:xfrm>
            <a:off x="-6680198" y="-6115132"/>
            <a:ext cx="12684742" cy="12684742"/>
          </a:xfrm>
          <a:custGeom>
            <a:avLst/>
            <a:gdLst/>
            <a:ahLst/>
            <a:cxnLst/>
            <a:rect l="l" t="t" r="r" b="b"/>
            <a:pathLst>
              <a:path w="12684742" h="12684742">
                <a:moveTo>
                  <a:pt x="0" y="0"/>
                </a:moveTo>
                <a:lnTo>
                  <a:pt x="12684742" y="0"/>
                </a:lnTo>
                <a:lnTo>
                  <a:pt x="12684742" y="12684742"/>
                </a:lnTo>
                <a:lnTo>
                  <a:pt x="0" y="126847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683884" y="-6824669"/>
            <a:ext cx="12684742" cy="12684742"/>
          </a:xfrm>
          <a:custGeom>
            <a:avLst/>
            <a:gdLst/>
            <a:ahLst/>
            <a:cxnLst/>
            <a:rect l="l" t="t" r="r" b="b"/>
            <a:pathLst>
              <a:path w="12684742" h="12684742">
                <a:moveTo>
                  <a:pt x="0" y="0"/>
                </a:moveTo>
                <a:lnTo>
                  <a:pt x="12684742" y="0"/>
                </a:lnTo>
                <a:lnTo>
                  <a:pt x="12684742" y="12684742"/>
                </a:lnTo>
                <a:lnTo>
                  <a:pt x="0" y="126847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954914" y="2638056"/>
            <a:ext cx="11833161" cy="11833161"/>
          </a:xfrm>
          <a:custGeom>
            <a:avLst/>
            <a:gdLst/>
            <a:ahLst/>
            <a:cxnLst/>
            <a:rect l="l" t="t" r="r" b="b"/>
            <a:pathLst>
              <a:path w="11833161" h="11833161">
                <a:moveTo>
                  <a:pt x="0" y="0"/>
                </a:moveTo>
                <a:lnTo>
                  <a:pt x="11833160" y="0"/>
                </a:lnTo>
                <a:lnTo>
                  <a:pt x="11833160" y="11833160"/>
                </a:lnTo>
                <a:lnTo>
                  <a:pt x="0" y="118331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3227420" y="-6398878"/>
            <a:ext cx="11833161" cy="11833161"/>
          </a:xfrm>
          <a:custGeom>
            <a:avLst/>
            <a:gdLst/>
            <a:ahLst/>
            <a:cxnLst/>
            <a:rect l="l" t="t" r="r" b="b"/>
            <a:pathLst>
              <a:path w="11833161" h="11833161">
                <a:moveTo>
                  <a:pt x="0" y="0"/>
                </a:moveTo>
                <a:lnTo>
                  <a:pt x="11833160" y="0"/>
                </a:lnTo>
                <a:lnTo>
                  <a:pt x="11833160" y="11833161"/>
                </a:lnTo>
                <a:lnTo>
                  <a:pt x="0" y="118331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0673569" y="2132641"/>
            <a:ext cx="15228862" cy="15228862"/>
          </a:xfrm>
          <a:custGeom>
            <a:avLst/>
            <a:gdLst/>
            <a:ahLst/>
            <a:cxnLst/>
            <a:rect l="l" t="t" r="r" b="b"/>
            <a:pathLst>
              <a:path w="15228862" h="15228862">
                <a:moveTo>
                  <a:pt x="0" y="0"/>
                </a:moveTo>
                <a:lnTo>
                  <a:pt x="15228862" y="0"/>
                </a:lnTo>
                <a:lnTo>
                  <a:pt x="15228862" y="15228862"/>
                </a:lnTo>
                <a:lnTo>
                  <a:pt x="0" y="152288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3678761" y="4404195"/>
            <a:ext cx="10313692" cy="10313692"/>
          </a:xfrm>
          <a:custGeom>
            <a:avLst/>
            <a:gdLst/>
            <a:ahLst/>
            <a:cxnLst/>
            <a:rect l="l" t="t" r="r" b="b"/>
            <a:pathLst>
              <a:path w="10313692" h="10313692">
                <a:moveTo>
                  <a:pt x="0" y="0"/>
                </a:moveTo>
                <a:lnTo>
                  <a:pt x="10313692" y="0"/>
                </a:lnTo>
                <a:lnTo>
                  <a:pt x="10313692" y="10313692"/>
                </a:lnTo>
                <a:lnTo>
                  <a:pt x="0" y="103136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1478085" y="1429440"/>
            <a:ext cx="15331830" cy="7980090"/>
            <a:chOff x="0" y="0"/>
            <a:chExt cx="4038013" cy="2101752"/>
          </a:xfrm>
        </p:grpSpPr>
        <p:sp>
          <p:nvSpPr>
            <p:cNvPr id="9" name="Freeform 9"/>
            <p:cNvSpPr/>
            <p:nvPr/>
          </p:nvSpPr>
          <p:spPr>
            <a:xfrm>
              <a:off x="0" y="0"/>
              <a:ext cx="4038013" cy="2101752"/>
            </a:xfrm>
            <a:custGeom>
              <a:avLst/>
              <a:gdLst/>
              <a:ahLst/>
              <a:cxnLst/>
              <a:rect l="l" t="t" r="r" b="b"/>
              <a:pathLst>
                <a:path w="4038013" h="2101752">
                  <a:moveTo>
                    <a:pt x="25753" y="0"/>
                  </a:moveTo>
                  <a:lnTo>
                    <a:pt x="4012260" y="0"/>
                  </a:lnTo>
                  <a:cubicBezTo>
                    <a:pt x="4019090" y="0"/>
                    <a:pt x="4025640" y="2713"/>
                    <a:pt x="4030470" y="7543"/>
                  </a:cubicBezTo>
                  <a:cubicBezTo>
                    <a:pt x="4035299" y="12372"/>
                    <a:pt x="4038013" y="18923"/>
                    <a:pt x="4038013" y="25753"/>
                  </a:cubicBezTo>
                  <a:lnTo>
                    <a:pt x="4038013" y="2075999"/>
                  </a:lnTo>
                  <a:cubicBezTo>
                    <a:pt x="4038013" y="2090222"/>
                    <a:pt x="4026483" y="2101752"/>
                    <a:pt x="4012260" y="2101752"/>
                  </a:cubicBezTo>
                  <a:lnTo>
                    <a:pt x="25753" y="2101752"/>
                  </a:lnTo>
                  <a:cubicBezTo>
                    <a:pt x="18923" y="2101752"/>
                    <a:pt x="12372" y="2099039"/>
                    <a:pt x="7543" y="2094209"/>
                  </a:cubicBezTo>
                  <a:cubicBezTo>
                    <a:pt x="2713" y="2089380"/>
                    <a:pt x="0" y="2082829"/>
                    <a:pt x="0" y="2075999"/>
                  </a:cubicBezTo>
                  <a:lnTo>
                    <a:pt x="0" y="25753"/>
                  </a:lnTo>
                  <a:cubicBezTo>
                    <a:pt x="0" y="18923"/>
                    <a:pt x="2713" y="12372"/>
                    <a:pt x="7543" y="7543"/>
                  </a:cubicBezTo>
                  <a:cubicBezTo>
                    <a:pt x="12372" y="2713"/>
                    <a:pt x="18923" y="0"/>
                    <a:pt x="25753" y="0"/>
                  </a:cubicBezTo>
                  <a:close/>
                </a:path>
              </a:pathLst>
            </a:custGeom>
            <a:solidFill>
              <a:srgbClr val="FFFFFF"/>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2646484" y="2258852"/>
            <a:ext cx="12995031" cy="6719570"/>
          </a:xfrm>
          <a:prstGeom prst="rect">
            <a:avLst/>
          </a:prstGeom>
        </p:spPr>
        <p:txBody>
          <a:bodyPr lIns="0" tIns="0" rIns="0" bIns="0" rtlCol="0" anchor="t">
            <a:spAutoFit/>
          </a:bodyPr>
          <a:lstStyle/>
          <a:p>
            <a:pPr algn="just">
              <a:lnSpc>
                <a:spcPts val="4480"/>
              </a:lnSpc>
            </a:pPr>
            <a:r>
              <a:rPr lang="en-US" sz="3200">
                <a:solidFill>
                  <a:srgbClr val="FF9405"/>
                </a:solidFill>
                <a:latin typeface="Montserrat Bold"/>
              </a:rPr>
              <a:t>Data:</a:t>
            </a:r>
          </a:p>
          <a:p>
            <a:pPr marL="690881" lvl="1" indent="-345440" algn="just">
              <a:lnSpc>
                <a:spcPts val="4480"/>
              </a:lnSpc>
              <a:buFont typeface="Arial"/>
              <a:buChar char="•"/>
            </a:pPr>
            <a:r>
              <a:rPr lang="en-US" sz="3200">
                <a:solidFill>
                  <a:srgbClr val="000000"/>
                </a:solidFill>
                <a:latin typeface="Montserrat"/>
              </a:rPr>
              <a:t>Mozilla Thunderbird project bug reports.</a:t>
            </a:r>
          </a:p>
          <a:p>
            <a:pPr algn="just">
              <a:lnSpc>
                <a:spcPts val="4480"/>
              </a:lnSpc>
            </a:pPr>
            <a:r>
              <a:rPr lang="en-US" sz="3200">
                <a:solidFill>
                  <a:srgbClr val="50E8D1"/>
                </a:solidFill>
                <a:latin typeface="Montserrat Bold"/>
              </a:rPr>
              <a:t>Preprocessing:</a:t>
            </a:r>
          </a:p>
          <a:p>
            <a:pPr marL="690881" lvl="1" indent="-345440">
              <a:lnSpc>
                <a:spcPts val="4480"/>
              </a:lnSpc>
              <a:buFont typeface="Arial"/>
              <a:buChar char="•"/>
            </a:pPr>
            <a:r>
              <a:rPr lang="en-US" sz="3200">
                <a:solidFill>
                  <a:srgbClr val="000000"/>
                </a:solidFill>
                <a:latin typeface="Montserrat"/>
              </a:rPr>
              <a:t>Tokenization, stopword removal, stemming and lemmatization, etc.</a:t>
            </a:r>
          </a:p>
          <a:p>
            <a:pPr algn="just">
              <a:lnSpc>
                <a:spcPts val="4480"/>
              </a:lnSpc>
            </a:pPr>
            <a:r>
              <a:rPr lang="en-US" sz="3200">
                <a:solidFill>
                  <a:srgbClr val="FF9405"/>
                </a:solidFill>
                <a:latin typeface="Montserrat Bold"/>
              </a:rPr>
              <a:t>Feature Engineering:</a:t>
            </a:r>
          </a:p>
          <a:p>
            <a:pPr marL="690881" lvl="1" indent="-345440" algn="just">
              <a:lnSpc>
                <a:spcPts val="4480"/>
              </a:lnSpc>
              <a:buFont typeface="Arial"/>
              <a:buChar char="•"/>
            </a:pPr>
            <a:r>
              <a:rPr lang="en-US" sz="3200">
                <a:solidFill>
                  <a:srgbClr val="000000"/>
                </a:solidFill>
                <a:latin typeface="Montserrat"/>
              </a:rPr>
              <a:t>Bag of Words, TF-IDF vectorization</a:t>
            </a:r>
          </a:p>
          <a:p>
            <a:pPr algn="just">
              <a:lnSpc>
                <a:spcPts val="4480"/>
              </a:lnSpc>
            </a:pPr>
            <a:r>
              <a:rPr lang="en-US" sz="3200">
                <a:solidFill>
                  <a:srgbClr val="50E8D1"/>
                </a:solidFill>
                <a:latin typeface="Montserrat Bold"/>
              </a:rPr>
              <a:t>Models Compared:</a:t>
            </a:r>
          </a:p>
          <a:p>
            <a:pPr marL="690881" lvl="1" indent="-345440" algn="just">
              <a:lnSpc>
                <a:spcPts val="4480"/>
              </a:lnSpc>
              <a:buFont typeface="Arial"/>
              <a:buChar char="•"/>
            </a:pPr>
            <a:r>
              <a:rPr lang="en-US" sz="3200">
                <a:solidFill>
                  <a:srgbClr val="000000"/>
                </a:solidFill>
                <a:latin typeface="Montserrat"/>
              </a:rPr>
              <a:t>SVM, Random Forest, Naive Bayes</a:t>
            </a:r>
          </a:p>
          <a:p>
            <a:pPr marL="690881" lvl="1" indent="-345440" algn="just">
              <a:lnSpc>
                <a:spcPts val="4480"/>
              </a:lnSpc>
              <a:buFont typeface="Arial"/>
              <a:buChar char="•"/>
            </a:pPr>
            <a:r>
              <a:rPr lang="en-US" sz="3200">
                <a:solidFill>
                  <a:srgbClr val="000000"/>
                </a:solidFill>
                <a:latin typeface="Montserrat"/>
              </a:rPr>
              <a:t>Logistic Regression, KNN, Decision Trees</a:t>
            </a:r>
          </a:p>
          <a:p>
            <a:pPr algn="just">
              <a:lnSpc>
                <a:spcPts val="4480"/>
              </a:lnSpc>
            </a:pPr>
            <a:r>
              <a:rPr lang="en-US" sz="3200">
                <a:solidFill>
                  <a:srgbClr val="FF9405"/>
                </a:solidFill>
                <a:latin typeface="Montserrat Bold"/>
              </a:rPr>
              <a:t>Evaluation Metrics:</a:t>
            </a:r>
          </a:p>
          <a:p>
            <a:pPr marL="690881" lvl="1" indent="-345440" algn="just">
              <a:lnSpc>
                <a:spcPts val="4480"/>
              </a:lnSpc>
              <a:buFont typeface="Arial"/>
              <a:buChar char="•"/>
            </a:pPr>
            <a:r>
              <a:rPr lang="en-US" sz="3200">
                <a:solidFill>
                  <a:srgbClr val="000000"/>
                </a:solidFill>
                <a:latin typeface="Montserrat"/>
              </a:rPr>
              <a:t>Accuracy, Precision, Recall, F1-Score, and Confusion Matrix.</a:t>
            </a:r>
          </a:p>
        </p:txBody>
      </p:sp>
      <p:grpSp>
        <p:nvGrpSpPr>
          <p:cNvPr id="12" name="Group 12"/>
          <p:cNvGrpSpPr/>
          <p:nvPr/>
        </p:nvGrpSpPr>
        <p:grpSpPr>
          <a:xfrm>
            <a:off x="5791689" y="611698"/>
            <a:ext cx="6704623" cy="1779689"/>
            <a:chOff x="0" y="-76200"/>
            <a:chExt cx="1922295" cy="510258"/>
          </a:xfrm>
        </p:grpSpPr>
        <p:sp>
          <p:nvSpPr>
            <p:cNvPr id="13" name="Freeform 13"/>
            <p:cNvSpPr/>
            <p:nvPr/>
          </p:nvSpPr>
          <p:spPr>
            <a:xfrm>
              <a:off x="0" y="0"/>
              <a:ext cx="1922295" cy="346876"/>
            </a:xfrm>
            <a:custGeom>
              <a:avLst/>
              <a:gdLst/>
              <a:ahLst/>
              <a:cxnLst/>
              <a:rect l="l" t="t" r="r" b="b"/>
              <a:pathLst>
                <a:path w="1922295" h="346876">
                  <a:moveTo>
                    <a:pt x="107388" y="0"/>
                  </a:moveTo>
                  <a:lnTo>
                    <a:pt x="1814906" y="0"/>
                  </a:lnTo>
                  <a:cubicBezTo>
                    <a:pt x="1843387" y="0"/>
                    <a:pt x="1870702" y="11314"/>
                    <a:pt x="1890841" y="31453"/>
                  </a:cubicBezTo>
                  <a:cubicBezTo>
                    <a:pt x="1910981" y="51593"/>
                    <a:pt x="1922295" y="78907"/>
                    <a:pt x="1922295" y="107388"/>
                  </a:cubicBezTo>
                  <a:lnTo>
                    <a:pt x="1922295" y="239488"/>
                  </a:lnTo>
                  <a:cubicBezTo>
                    <a:pt x="1922295" y="267969"/>
                    <a:pt x="1910981" y="295284"/>
                    <a:pt x="1890841" y="315423"/>
                  </a:cubicBezTo>
                  <a:cubicBezTo>
                    <a:pt x="1870702" y="335562"/>
                    <a:pt x="1843387" y="346876"/>
                    <a:pt x="1814906" y="346876"/>
                  </a:cubicBezTo>
                  <a:lnTo>
                    <a:pt x="107388" y="346876"/>
                  </a:lnTo>
                  <a:cubicBezTo>
                    <a:pt x="78907" y="346876"/>
                    <a:pt x="51593" y="335562"/>
                    <a:pt x="31453" y="315423"/>
                  </a:cubicBezTo>
                  <a:cubicBezTo>
                    <a:pt x="11314" y="295284"/>
                    <a:pt x="0" y="267969"/>
                    <a:pt x="0" y="239488"/>
                  </a:cubicBezTo>
                  <a:lnTo>
                    <a:pt x="0" y="107388"/>
                  </a:lnTo>
                  <a:cubicBezTo>
                    <a:pt x="0" y="78907"/>
                    <a:pt x="11314" y="51593"/>
                    <a:pt x="31453" y="31453"/>
                  </a:cubicBezTo>
                  <a:cubicBezTo>
                    <a:pt x="51593" y="11314"/>
                    <a:pt x="78907" y="0"/>
                    <a:pt x="107388" y="0"/>
                  </a:cubicBezTo>
                  <a:close/>
                </a:path>
              </a:pathLst>
            </a:custGeom>
            <a:solidFill>
              <a:srgbClr val="50E8D1"/>
            </a:solidFill>
          </p:spPr>
        </p:sp>
        <p:sp>
          <p:nvSpPr>
            <p:cNvPr id="14" name="TextBox 14"/>
            <p:cNvSpPr txBox="1"/>
            <p:nvPr/>
          </p:nvSpPr>
          <p:spPr>
            <a:xfrm>
              <a:off x="0" y="-76200"/>
              <a:ext cx="1922295" cy="510258"/>
            </a:xfrm>
            <a:prstGeom prst="rect">
              <a:avLst/>
            </a:prstGeom>
          </p:spPr>
          <p:txBody>
            <a:bodyPr lIns="50800" tIns="50800" rIns="50800" bIns="50800" rtlCol="0" anchor="ctr"/>
            <a:lstStyle/>
            <a:p>
              <a:pPr algn="ctr">
                <a:lnSpc>
                  <a:spcPts val="5879"/>
                </a:lnSpc>
              </a:pPr>
              <a:r>
                <a:rPr lang="en-US" sz="4199" dirty="0">
                  <a:solidFill>
                    <a:srgbClr val="FFFFFF"/>
                  </a:solidFill>
                  <a:latin typeface="Montserrat Bold"/>
                </a:rPr>
                <a:t>Methodology</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2" name="Freeform 2"/>
          <p:cNvSpPr/>
          <p:nvPr/>
        </p:nvSpPr>
        <p:spPr>
          <a:xfrm>
            <a:off x="8865908" y="1209824"/>
            <a:ext cx="15228862" cy="15228862"/>
          </a:xfrm>
          <a:custGeom>
            <a:avLst/>
            <a:gdLst/>
            <a:ahLst/>
            <a:cxnLst/>
            <a:rect l="l" t="t" r="r" b="b"/>
            <a:pathLst>
              <a:path w="15228862" h="15228862">
                <a:moveTo>
                  <a:pt x="0" y="0"/>
                </a:moveTo>
                <a:lnTo>
                  <a:pt x="15228863" y="0"/>
                </a:lnTo>
                <a:lnTo>
                  <a:pt x="15228863" y="15228863"/>
                </a:lnTo>
                <a:lnTo>
                  <a:pt x="0" y="152288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620107" y="215152"/>
            <a:ext cx="5847907" cy="4114800"/>
          </a:xfrm>
          <a:custGeom>
            <a:avLst/>
            <a:gdLst/>
            <a:ahLst/>
            <a:cxnLst/>
            <a:rect l="l" t="t" r="r" b="b"/>
            <a:pathLst>
              <a:path w="5847907" h="4114800">
                <a:moveTo>
                  <a:pt x="0" y="0"/>
                </a:moveTo>
                <a:lnTo>
                  <a:pt x="5847907" y="0"/>
                </a:lnTo>
                <a:lnTo>
                  <a:pt x="584790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6856792" y="-5656872"/>
            <a:ext cx="15228862" cy="15228862"/>
          </a:xfrm>
          <a:custGeom>
            <a:avLst/>
            <a:gdLst/>
            <a:ahLst/>
            <a:cxnLst/>
            <a:rect l="l" t="t" r="r" b="b"/>
            <a:pathLst>
              <a:path w="15228862" h="15228862">
                <a:moveTo>
                  <a:pt x="0" y="0"/>
                </a:moveTo>
                <a:lnTo>
                  <a:pt x="15228863" y="0"/>
                </a:lnTo>
                <a:lnTo>
                  <a:pt x="15228863" y="15228863"/>
                </a:lnTo>
                <a:lnTo>
                  <a:pt x="0" y="152288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5" name="Group 5"/>
          <p:cNvGrpSpPr/>
          <p:nvPr/>
        </p:nvGrpSpPr>
        <p:grpSpPr>
          <a:xfrm>
            <a:off x="1329288" y="2827183"/>
            <a:ext cx="15629424" cy="6097578"/>
            <a:chOff x="0" y="0"/>
            <a:chExt cx="4116391" cy="1605947"/>
          </a:xfrm>
        </p:grpSpPr>
        <p:sp>
          <p:nvSpPr>
            <p:cNvPr id="6" name="Freeform 6"/>
            <p:cNvSpPr/>
            <p:nvPr/>
          </p:nvSpPr>
          <p:spPr>
            <a:xfrm>
              <a:off x="0" y="0"/>
              <a:ext cx="4116391" cy="1605947"/>
            </a:xfrm>
            <a:custGeom>
              <a:avLst/>
              <a:gdLst/>
              <a:ahLst/>
              <a:cxnLst/>
              <a:rect l="l" t="t" r="r" b="b"/>
              <a:pathLst>
                <a:path w="4116391" h="1605947">
                  <a:moveTo>
                    <a:pt x="25262" y="0"/>
                  </a:moveTo>
                  <a:lnTo>
                    <a:pt x="4091129" y="0"/>
                  </a:lnTo>
                  <a:cubicBezTo>
                    <a:pt x="4097829" y="0"/>
                    <a:pt x="4104255" y="2662"/>
                    <a:pt x="4108992" y="7399"/>
                  </a:cubicBezTo>
                  <a:cubicBezTo>
                    <a:pt x="4113730" y="12137"/>
                    <a:pt x="4116391" y="18562"/>
                    <a:pt x="4116391" y="25262"/>
                  </a:cubicBezTo>
                  <a:lnTo>
                    <a:pt x="4116391" y="1580684"/>
                  </a:lnTo>
                  <a:cubicBezTo>
                    <a:pt x="4116391" y="1594636"/>
                    <a:pt x="4105081" y="1605947"/>
                    <a:pt x="4091129" y="1605947"/>
                  </a:cubicBezTo>
                  <a:lnTo>
                    <a:pt x="25262" y="1605947"/>
                  </a:lnTo>
                  <a:cubicBezTo>
                    <a:pt x="11310" y="1605947"/>
                    <a:pt x="0" y="1594636"/>
                    <a:pt x="0" y="1580684"/>
                  </a:cubicBezTo>
                  <a:lnTo>
                    <a:pt x="0" y="25262"/>
                  </a:lnTo>
                  <a:cubicBezTo>
                    <a:pt x="0" y="11310"/>
                    <a:pt x="11310" y="0"/>
                    <a:pt x="25262" y="0"/>
                  </a:cubicBezTo>
                  <a:close/>
                </a:path>
              </a:pathLst>
            </a:custGeom>
            <a:solidFill>
              <a:srgbClr val="FFFFFF"/>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2077128" y="3422840"/>
            <a:ext cx="14133745" cy="4753864"/>
          </a:xfrm>
          <a:prstGeom prst="rect">
            <a:avLst/>
          </a:prstGeom>
        </p:spPr>
        <p:txBody>
          <a:bodyPr lIns="0" tIns="0" rIns="0" bIns="0" rtlCol="0" anchor="t">
            <a:spAutoFit/>
          </a:bodyPr>
          <a:lstStyle/>
          <a:p>
            <a:pPr marL="690881" lvl="1" indent="-345440" algn="just">
              <a:lnSpc>
                <a:spcPts val="5408"/>
              </a:lnSpc>
              <a:buFont typeface="Arial"/>
              <a:buChar char="•"/>
            </a:pPr>
            <a:r>
              <a:rPr lang="en-US" sz="3200">
                <a:solidFill>
                  <a:srgbClr val="000000"/>
                </a:solidFill>
                <a:latin typeface="Montserrat Bold"/>
              </a:rPr>
              <a:t>Load and explore the dataset of bug reports.</a:t>
            </a:r>
          </a:p>
          <a:p>
            <a:pPr marL="690881" lvl="1" indent="-345440" algn="just">
              <a:lnSpc>
                <a:spcPts val="5408"/>
              </a:lnSpc>
              <a:buFont typeface="Arial"/>
              <a:buChar char="•"/>
            </a:pPr>
            <a:r>
              <a:rPr lang="en-US" sz="3200">
                <a:solidFill>
                  <a:srgbClr val="000000"/>
                </a:solidFill>
                <a:latin typeface="Montserrat Bold"/>
              </a:rPr>
              <a:t>Preprocess textual data using NLP techniques.</a:t>
            </a:r>
          </a:p>
          <a:p>
            <a:pPr marL="690881" lvl="1" indent="-345440" algn="just">
              <a:lnSpc>
                <a:spcPts val="5408"/>
              </a:lnSpc>
              <a:buFont typeface="Arial"/>
              <a:buChar char="•"/>
            </a:pPr>
            <a:r>
              <a:rPr lang="en-US" sz="3200">
                <a:solidFill>
                  <a:srgbClr val="000000"/>
                </a:solidFill>
                <a:latin typeface="Montserrat Bold"/>
              </a:rPr>
              <a:t>Vectorize text into feature sets.</a:t>
            </a:r>
          </a:p>
          <a:p>
            <a:pPr marL="690881" lvl="1" indent="-345440" algn="just">
              <a:lnSpc>
                <a:spcPts val="5408"/>
              </a:lnSpc>
              <a:buFont typeface="Arial"/>
              <a:buChar char="•"/>
            </a:pPr>
            <a:r>
              <a:rPr lang="en-US" sz="3200">
                <a:solidFill>
                  <a:srgbClr val="000000"/>
                </a:solidFill>
                <a:latin typeface="Montserrat Bold"/>
              </a:rPr>
              <a:t>Train and tune models like SVM, and Random Forest Classifier.</a:t>
            </a:r>
          </a:p>
          <a:p>
            <a:pPr marL="690881" lvl="1" indent="-345440" algn="just">
              <a:lnSpc>
                <a:spcPts val="5408"/>
              </a:lnSpc>
              <a:buFont typeface="Arial"/>
              <a:buChar char="•"/>
            </a:pPr>
            <a:r>
              <a:rPr lang="en-US" sz="3200">
                <a:solidFill>
                  <a:srgbClr val="000000"/>
                </a:solidFill>
                <a:latin typeface="Montserrat Bold"/>
              </a:rPr>
              <a:t>Evaluate models on the separate test dataset.</a:t>
            </a:r>
          </a:p>
          <a:p>
            <a:pPr marL="690881" lvl="1" indent="-345440" algn="just">
              <a:lnSpc>
                <a:spcPts val="5408"/>
              </a:lnSpc>
              <a:buFont typeface="Arial"/>
              <a:buChar char="•"/>
            </a:pPr>
            <a:r>
              <a:rPr lang="en-US" sz="3200">
                <a:solidFill>
                  <a:srgbClr val="000000"/>
                </a:solidFill>
                <a:latin typeface="Montserrat Bold"/>
              </a:rPr>
              <a:t>Analyze results to find the best model.</a:t>
            </a:r>
          </a:p>
          <a:p>
            <a:pPr marL="690881" lvl="1" indent="-345440" algn="just">
              <a:lnSpc>
                <a:spcPts val="5408"/>
              </a:lnSpc>
              <a:buFont typeface="Arial"/>
              <a:buChar char="•"/>
            </a:pPr>
            <a:r>
              <a:rPr lang="en-US" sz="3200">
                <a:solidFill>
                  <a:srgbClr val="000000"/>
                </a:solidFill>
                <a:latin typeface="Montserrat Bold"/>
              </a:rPr>
              <a:t>Retrain models to improve accuracy.</a:t>
            </a:r>
          </a:p>
        </p:txBody>
      </p:sp>
      <p:grpSp>
        <p:nvGrpSpPr>
          <p:cNvPr id="9" name="Group 9"/>
          <p:cNvGrpSpPr/>
          <p:nvPr/>
        </p:nvGrpSpPr>
        <p:grpSpPr>
          <a:xfrm>
            <a:off x="5726497" y="859279"/>
            <a:ext cx="6835007" cy="1617222"/>
            <a:chOff x="0" y="-66675"/>
            <a:chExt cx="1800166" cy="425935"/>
          </a:xfrm>
        </p:grpSpPr>
        <p:sp>
          <p:nvSpPr>
            <p:cNvPr id="10" name="Freeform 10"/>
            <p:cNvSpPr/>
            <p:nvPr/>
          </p:nvSpPr>
          <p:spPr>
            <a:xfrm>
              <a:off x="0" y="0"/>
              <a:ext cx="1800166" cy="305545"/>
            </a:xfrm>
            <a:custGeom>
              <a:avLst/>
              <a:gdLst/>
              <a:ahLst/>
              <a:cxnLst/>
              <a:rect l="l" t="t" r="r" b="b"/>
              <a:pathLst>
                <a:path w="1800166" h="305545">
                  <a:moveTo>
                    <a:pt x="105340" y="0"/>
                  </a:moveTo>
                  <a:lnTo>
                    <a:pt x="1694827" y="0"/>
                  </a:lnTo>
                  <a:cubicBezTo>
                    <a:pt x="1722764" y="0"/>
                    <a:pt x="1749558" y="11098"/>
                    <a:pt x="1769313" y="30853"/>
                  </a:cubicBezTo>
                  <a:cubicBezTo>
                    <a:pt x="1789068" y="50608"/>
                    <a:pt x="1800166" y="77402"/>
                    <a:pt x="1800166" y="105340"/>
                  </a:cubicBezTo>
                  <a:lnTo>
                    <a:pt x="1800166" y="200205"/>
                  </a:lnTo>
                  <a:cubicBezTo>
                    <a:pt x="1800166" y="258383"/>
                    <a:pt x="1753004" y="305545"/>
                    <a:pt x="1694827" y="305545"/>
                  </a:cubicBezTo>
                  <a:lnTo>
                    <a:pt x="105340" y="305545"/>
                  </a:lnTo>
                  <a:cubicBezTo>
                    <a:pt x="47162" y="305545"/>
                    <a:pt x="0" y="258383"/>
                    <a:pt x="0" y="200205"/>
                  </a:cubicBezTo>
                  <a:lnTo>
                    <a:pt x="0" y="105340"/>
                  </a:lnTo>
                  <a:cubicBezTo>
                    <a:pt x="0" y="47162"/>
                    <a:pt x="47162" y="0"/>
                    <a:pt x="105340" y="0"/>
                  </a:cubicBezTo>
                  <a:close/>
                </a:path>
              </a:pathLst>
            </a:custGeom>
            <a:solidFill>
              <a:srgbClr val="FF9405"/>
            </a:solidFill>
          </p:spPr>
        </p:sp>
        <p:sp>
          <p:nvSpPr>
            <p:cNvPr id="11" name="TextBox 11"/>
            <p:cNvSpPr txBox="1"/>
            <p:nvPr/>
          </p:nvSpPr>
          <p:spPr>
            <a:xfrm>
              <a:off x="0" y="-66675"/>
              <a:ext cx="1800166" cy="425935"/>
            </a:xfrm>
            <a:prstGeom prst="rect">
              <a:avLst/>
            </a:prstGeom>
          </p:spPr>
          <p:txBody>
            <a:bodyPr lIns="50800" tIns="50800" rIns="50800" bIns="50800" rtlCol="0" anchor="ctr"/>
            <a:lstStyle/>
            <a:p>
              <a:pPr algn="ctr">
                <a:lnSpc>
                  <a:spcPts val="5599"/>
                </a:lnSpc>
              </a:pPr>
              <a:r>
                <a:rPr lang="en-US" sz="3999" dirty="0">
                  <a:solidFill>
                    <a:srgbClr val="FFFFFF"/>
                  </a:solidFill>
                  <a:latin typeface="Montserrat Bold"/>
                </a:rPr>
                <a:t>Project Scope</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2" name="Freeform 2"/>
          <p:cNvSpPr/>
          <p:nvPr/>
        </p:nvSpPr>
        <p:spPr>
          <a:xfrm>
            <a:off x="6629885" y="1028700"/>
            <a:ext cx="10767459" cy="8305668"/>
          </a:xfrm>
          <a:custGeom>
            <a:avLst/>
            <a:gdLst/>
            <a:ahLst/>
            <a:cxnLst/>
            <a:rect l="l" t="t" r="r" b="b"/>
            <a:pathLst>
              <a:path w="10767459" h="8305668">
                <a:moveTo>
                  <a:pt x="0" y="0"/>
                </a:moveTo>
                <a:lnTo>
                  <a:pt x="10767459" y="0"/>
                </a:lnTo>
                <a:lnTo>
                  <a:pt x="10767459" y="8305668"/>
                </a:lnTo>
                <a:lnTo>
                  <a:pt x="0" y="8305668"/>
                </a:lnTo>
                <a:lnTo>
                  <a:pt x="0" y="0"/>
                </a:lnTo>
                <a:close/>
              </a:path>
            </a:pathLst>
          </a:custGeom>
          <a:blipFill>
            <a:blip r:embed="rId2"/>
            <a:stretch>
              <a:fillRect l="-7755" t="-27408" r="-6821" b="-7606"/>
            </a:stretch>
          </a:blipFill>
        </p:spPr>
      </p:sp>
      <p:sp>
        <p:nvSpPr>
          <p:cNvPr id="3" name="Freeform 3"/>
          <p:cNvSpPr/>
          <p:nvPr/>
        </p:nvSpPr>
        <p:spPr>
          <a:xfrm>
            <a:off x="-4328058" y="2858032"/>
            <a:ext cx="15228862" cy="15228862"/>
          </a:xfrm>
          <a:custGeom>
            <a:avLst/>
            <a:gdLst/>
            <a:ahLst/>
            <a:cxnLst/>
            <a:rect l="l" t="t" r="r" b="b"/>
            <a:pathLst>
              <a:path w="15228862" h="15228862">
                <a:moveTo>
                  <a:pt x="0" y="0"/>
                </a:moveTo>
                <a:lnTo>
                  <a:pt x="15228863" y="0"/>
                </a:lnTo>
                <a:lnTo>
                  <a:pt x="15228863" y="15228862"/>
                </a:lnTo>
                <a:lnTo>
                  <a:pt x="0" y="152288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028700" y="775543"/>
            <a:ext cx="5314748" cy="1680227"/>
            <a:chOff x="0" y="-66675"/>
            <a:chExt cx="1399769" cy="442529"/>
          </a:xfrm>
        </p:grpSpPr>
        <p:sp>
          <p:nvSpPr>
            <p:cNvPr id="5" name="Freeform 5"/>
            <p:cNvSpPr/>
            <p:nvPr/>
          </p:nvSpPr>
          <p:spPr>
            <a:xfrm>
              <a:off x="0" y="0"/>
              <a:ext cx="1399769" cy="305545"/>
            </a:xfrm>
            <a:custGeom>
              <a:avLst/>
              <a:gdLst/>
              <a:ahLst/>
              <a:cxnLst/>
              <a:rect l="l" t="t" r="r" b="b"/>
              <a:pathLst>
                <a:path w="1399769" h="305545">
                  <a:moveTo>
                    <a:pt x="135472" y="0"/>
                  </a:moveTo>
                  <a:lnTo>
                    <a:pt x="1264297" y="0"/>
                  </a:lnTo>
                  <a:cubicBezTo>
                    <a:pt x="1339116" y="0"/>
                    <a:pt x="1399769" y="60653"/>
                    <a:pt x="1399769" y="135472"/>
                  </a:cubicBezTo>
                  <a:lnTo>
                    <a:pt x="1399769" y="170073"/>
                  </a:lnTo>
                  <a:cubicBezTo>
                    <a:pt x="1399769" y="244892"/>
                    <a:pt x="1339116" y="305545"/>
                    <a:pt x="1264297" y="305545"/>
                  </a:cubicBezTo>
                  <a:lnTo>
                    <a:pt x="135472" y="305545"/>
                  </a:lnTo>
                  <a:cubicBezTo>
                    <a:pt x="60653" y="305545"/>
                    <a:pt x="0" y="244892"/>
                    <a:pt x="0" y="170073"/>
                  </a:cubicBezTo>
                  <a:lnTo>
                    <a:pt x="0" y="135472"/>
                  </a:lnTo>
                  <a:cubicBezTo>
                    <a:pt x="0" y="60653"/>
                    <a:pt x="60653" y="0"/>
                    <a:pt x="135472" y="0"/>
                  </a:cubicBezTo>
                  <a:close/>
                </a:path>
              </a:pathLst>
            </a:custGeom>
            <a:solidFill>
              <a:srgbClr val="FFAA00"/>
            </a:solidFill>
          </p:spPr>
        </p:sp>
        <p:sp>
          <p:nvSpPr>
            <p:cNvPr id="6" name="TextBox 6"/>
            <p:cNvSpPr txBox="1"/>
            <p:nvPr/>
          </p:nvSpPr>
          <p:spPr>
            <a:xfrm>
              <a:off x="0" y="-66675"/>
              <a:ext cx="1399769" cy="442529"/>
            </a:xfrm>
            <a:prstGeom prst="rect">
              <a:avLst/>
            </a:prstGeom>
          </p:spPr>
          <p:txBody>
            <a:bodyPr lIns="50800" tIns="50800" rIns="50800" bIns="50800" rtlCol="0" anchor="ctr"/>
            <a:lstStyle/>
            <a:p>
              <a:pPr algn="ctr">
                <a:lnSpc>
                  <a:spcPts val="4339"/>
                </a:lnSpc>
              </a:pPr>
              <a:r>
                <a:rPr lang="en-US" sz="3099" dirty="0">
                  <a:solidFill>
                    <a:srgbClr val="FFFFFF"/>
                  </a:solidFill>
                  <a:latin typeface="Montserrat Bold"/>
                </a:rPr>
                <a:t>VU Process Model</a:t>
              </a:r>
            </a:p>
          </p:txBody>
        </p:sp>
      </p:grpSp>
      <p:sp>
        <p:nvSpPr>
          <p:cNvPr id="7" name="Freeform 7"/>
          <p:cNvSpPr/>
          <p:nvPr/>
        </p:nvSpPr>
        <p:spPr>
          <a:xfrm>
            <a:off x="11186364" y="-8421449"/>
            <a:ext cx="15228862" cy="15228862"/>
          </a:xfrm>
          <a:custGeom>
            <a:avLst/>
            <a:gdLst/>
            <a:ahLst/>
            <a:cxnLst/>
            <a:rect l="l" t="t" r="r" b="b"/>
            <a:pathLst>
              <a:path w="15228862" h="15228862">
                <a:moveTo>
                  <a:pt x="0" y="0"/>
                </a:moveTo>
                <a:lnTo>
                  <a:pt x="15228862" y="0"/>
                </a:lnTo>
                <a:lnTo>
                  <a:pt x="15228862" y="15228862"/>
                </a:lnTo>
                <a:lnTo>
                  <a:pt x="0" y="152288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8" name="Group 8"/>
          <p:cNvGrpSpPr/>
          <p:nvPr/>
        </p:nvGrpSpPr>
        <p:grpSpPr>
          <a:xfrm>
            <a:off x="1028700" y="2512921"/>
            <a:ext cx="5314748" cy="6783413"/>
            <a:chOff x="0" y="0"/>
            <a:chExt cx="1399769" cy="1786578"/>
          </a:xfrm>
        </p:grpSpPr>
        <p:sp>
          <p:nvSpPr>
            <p:cNvPr id="9" name="Freeform 9"/>
            <p:cNvSpPr/>
            <p:nvPr/>
          </p:nvSpPr>
          <p:spPr>
            <a:xfrm>
              <a:off x="0" y="0"/>
              <a:ext cx="1399769" cy="1786578"/>
            </a:xfrm>
            <a:custGeom>
              <a:avLst/>
              <a:gdLst/>
              <a:ahLst/>
              <a:cxnLst/>
              <a:rect l="l" t="t" r="r" b="b"/>
              <a:pathLst>
                <a:path w="1399769" h="1786578">
                  <a:moveTo>
                    <a:pt x="26220" y="0"/>
                  </a:moveTo>
                  <a:lnTo>
                    <a:pt x="1373549" y="0"/>
                  </a:lnTo>
                  <a:cubicBezTo>
                    <a:pt x="1380503" y="0"/>
                    <a:pt x="1387172" y="2762"/>
                    <a:pt x="1392089" y="7680"/>
                  </a:cubicBezTo>
                  <a:cubicBezTo>
                    <a:pt x="1397007" y="12597"/>
                    <a:pt x="1399769" y="19266"/>
                    <a:pt x="1399769" y="26220"/>
                  </a:cubicBezTo>
                  <a:lnTo>
                    <a:pt x="1399769" y="1760358"/>
                  </a:lnTo>
                  <a:cubicBezTo>
                    <a:pt x="1399769" y="1774839"/>
                    <a:pt x="1388030" y="1786578"/>
                    <a:pt x="1373549" y="1786578"/>
                  </a:cubicBezTo>
                  <a:lnTo>
                    <a:pt x="26220" y="1786578"/>
                  </a:lnTo>
                  <a:cubicBezTo>
                    <a:pt x="11739" y="1786578"/>
                    <a:pt x="0" y="1774839"/>
                    <a:pt x="0" y="1760358"/>
                  </a:cubicBezTo>
                  <a:lnTo>
                    <a:pt x="0" y="26220"/>
                  </a:lnTo>
                  <a:cubicBezTo>
                    <a:pt x="0" y="11739"/>
                    <a:pt x="11739" y="0"/>
                    <a:pt x="26220" y="0"/>
                  </a:cubicBezTo>
                  <a:close/>
                </a:path>
              </a:pathLst>
            </a:custGeom>
            <a:solidFill>
              <a:srgbClr val="FFFFFF"/>
            </a:solidFill>
          </p:spPr>
        </p:sp>
        <p:sp>
          <p:nvSpPr>
            <p:cNvPr id="10" name="TextBox 10"/>
            <p:cNvSpPr txBox="1"/>
            <p:nvPr/>
          </p:nvSpPr>
          <p:spPr>
            <a:xfrm>
              <a:off x="0" y="-47625"/>
              <a:ext cx="812800" cy="860425"/>
            </a:xfrm>
            <a:prstGeom prst="rect">
              <a:avLst/>
            </a:prstGeom>
          </p:spPr>
          <p:txBody>
            <a:bodyPr lIns="50800" tIns="50800" rIns="50800" bIns="50800" rtlCol="0" anchor="ctr"/>
            <a:lstStyle/>
            <a:p>
              <a:pPr algn="just">
                <a:lnSpc>
                  <a:spcPts val="3219"/>
                </a:lnSpc>
              </a:pPr>
              <a:endParaRPr/>
            </a:p>
          </p:txBody>
        </p:sp>
      </p:grpSp>
      <p:sp>
        <p:nvSpPr>
          <p:cNvPr id="11" name="TextBox 11"/>
          <p:cNvSpPr txBox="1"/>
          <p:nvPr/>
        </p:nvSpPr>
        <p:spPr>
          <a:xfrm>
            <a:off x="1402521" y="2847616"/>
            <a:ext cx="4567106" cy="6056872"/>
          </a:xfrm>
          <a:prstGeom prst="rect">
            <a:avLst/>
          </a:prstGeom>
        </p:spPr>
        <p:txBody>
          <a:bodyPr lIns="0" tIns="0" rIns="0" bIns="0" rtlCol="0" anchor="t">
            <a:spAutoFit/>
          </a:bodyPr>
          <a:lstStyle/>
          <a:p>
            <a:pPr algn="just">
              <a:lnSpc>
                <a:spcPts val="3731"/>
              </a:lnSpc>
              <a:spcBef>
                <a:spcPct val="0"/>
              </a:spcBef>
            </a:pPr>
            <a:r>
              <a:rPr lang="en-US" sz="2665">
                <a:solidFill>
                  <a:srgbClr val="000000"/>
                </a:solidFill>
                <a:latin typeface="Montserrat Bold"/>
              </a:rPr>
              <a:t>The VU Process Model allows for a structured and iterative approach to the development of this NLP project, ensuring that all requirements are properly gathered and analyzed, the design is well thought out and implemented, the system is thoroughly tested and verified, and it is well maintained over time.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2" name="Freeform 2"/>
          <p:cNvSpPr/>
          <p:nvPr/>
        </p:nvSpPr>
        <p:spPr>
          <a:xfrm>
            <a:off x="-2754011" y="2412497"/>
            <a:ext cx="11475565" cy="11475565"/>
          </a:xfrm>
          <a:custGeom>
            <a:avLst/>
            <a:gdLst/>
            <a:ahLst/>
            <a:cxnLst/>
            <a:rect l="l" t="t" r="r" b="b"/>
            <a:pathLst>
              <a:path w="11475565" h="11475565">
                <a:moveTo>
                  <a:pt x="0" y="0"/>
                </a:moveTo>
                <a:lnTo>
                  <a:pt x="11475565" y="0"/>
                </a:lnTo>
                <a:lnTo>
                  <a:pt x="11475565" y="11475565"/>
                </a:lnTo>
                <a:lnTo>
                  <a:pt x="0" y="1147556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890912" y="5143500"/>
            <a:ext cx="4609246" cy="4114800"/>
          </a:xfrm>
          <a:custGeom>
            <a:avLst/>
            <a:gdLst/>
            <a:ahLst/>
            <a:cxnLst/>
            <a:rect l="l" t="t" r="r" b="b"/>
            <a:pathLst>
              <a:path w="4609246" h="4114800">
                <a:moveTo>
                  <a:pt x="0" y="0"/>
                </a:moveTo>
                <a:lnTo>
                  <a:pt x="4609247" y="0"/>
                </a:lnTo>
                <a:lnTo>
                  <a:pt x="460924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443861" y="-2105612"/>
            <a:ext cx="8703174" cy="8703174"/>
          </a:xfrm>
          <a:custGeom>
            <a:avLst/>
            <a:gdLst/>
            <a:ahLst/>
            <a:cxnLst/>
            <a:rect l="l" t="t" r="r" b="b"/>
            <a:pathLst>
              <a:path w="8703174" h="8703174">
                <a:moveTo>
                  <a:pt x="0" y="0"/>
                </a:moveTo>
                <a:lnTo>
                  <a:pt x="8703174" y="0"/>
                </a:lnTo>
                <a:lnTo>
                  <a:pt x="8703174" y="8703174"/>
                </a:lnTo>
                <a:lnTo>
                  <a:pt x="0" y="87031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0258027" y="2245975"/>
            <a:ext cx="8703174" cy="8703174"/>
          </a:xfrm>
          <a:custGeom>
            <a:avLst/>
            <a:gdLst/>
            <a:ahLst/>
            <a:cxnLst/>
            <a:rect l="l" t="t" r="r" b="b"/>
            <a:pathLst>
              <a:path w="8703174" h="8703174">
                <a:moveTo>
                  <a:pt x="0" y="0"/>
                </a:moveTo>
                <a:lnTo>
                  <a:pt x="8703175" y="0"/>
                </a:lnTo>
                <a:lnTo>
                  <a:pt x="8703175" y="8703175"/>
                </a:lnTo>
                <a:lnTo>
                  <a:pt x="0" y="87031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028700" y="1385434"/>
            <a:ext cx="16230600" cy="8229600"/>
            <a:chOff x="0" y="0"/>
            <a:chExt cx="4274726" cy="2167467"/>
          </a:xfrm>
        </p:grpSpPr>
        <p:sp>
          <p:nvSpPr>
            <p:cNvPr id="7" name="Freeform 7"/>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FFFFF"/>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2291135" y="2526509"/>
            <a:ext cx="13705730" cy="6368800"/>
          </a:xfrm>
          <a:prstGeom prst="rect">
            <a:avLst/>
          </a:prstGeom>
        </p:spPr>
        <p:txBody>
          <a:bodyPr lIns="0" tIns="0" rIns="0" bIns="0" rtlCol="0" anchor="t">
            <a:spAutoFit/>
          </a:bodyPr>
          <a:lstStyle/>
          <a:p>
            <a:pPr marL="613135" lvl="1" indent="-306568" algn="just">
              <a:lnSpc>
                <a:spcPts val="4259"/>
              </a:lnSpc>
              <a:buFont typeface="Arial"/>
              <a:buChar char="•"/>
            </a:pPr>
            <a:r>
              <a:rPr lang="en-US" sz="2839" dirty="0">
                <a:solidFill>
                  <a:srgbClr val="000000"/>
                </a:solidFill>
                <a:latin typeface="Montserrat"/>
              </a:rPr>
              <a:t>System must be set the environment online/offline (If Required).</a:t>
            </a:r>
          </a:p>
          <a:p>
            <a:pPr marL="613135" lvl="1" indent="-306568" algn="just">
              <a:lnSpc>
                <a:spcPts val="4259"/>
              </a:lnSpc>
              <a:buFont typeface="Arial"/>
              <a:buChar char="•"/>
            </a:pPr>
            <a:r>
              <a:rPr lang="en-US" sz="2839" dirty="0">
                <a:solidFill>
                  <a:srgbClr val="000000"/>
                </a:solidFill>
                <a:latin typeface="Montserrat"/>
              </a:rPr>
              <a:t>System apply different data processing techniques (Tokenization, Stop word removal, Lemmatization, </a:t>
            </a:r>
            <a:r>
              <a:rPr lang="en-US" sz="2839" dirty="0" err="1">
                <a:solidFill>
                  <a:srgbClr val="000000"/>
                </a:solidFill>
                <a:latin typeface="Montserrat"/>
              </a:rPr>
              <a:t>etc</a:t>
            </a:r>
            <a:r>
              <a:rPr lang="en-US" sz="2839" dirty="0">
                <a:solidFill>
                  <a:srgbClr val="000000"/>
                </a:solidFill>
                <a:latin typeface="Montserrat"/>
              </a:rPr>
              <a:t>…).</a:t>
            </a:r>
          </a:p>
          <a:p>
            <a:pPr marL="613135" lvl="1" indent="-306568" algn="just">
              <a:lnSpc>
                <a:spcPts val="4259"/>
              </a:lnSpc>
              <a:buFont typeface="Arial"/>
              <a:buChar char="•"/>
            </a:pPr>
            <a:r>
              <a:rPr lang="en-US" sz="2839" dirty="0">
                <a:solidFill>
                  <a:srgbClr val="000000"/>
                </a:solidFill>
                <a:latin typeface="Montserrat"/>
              </a:rPr>
              <a:t>System must Build Corpus.</a:t>
            </a:r>
          </a:p>
          <a:p>
            <a:pPr marL="613135" lvl="1" indent="-306568" algn="just">
              <a:lnSpc>
                <a:spcPts val="4259"/>
              </a:lnSpc>
              <a:buFont typeface="Arial"/>
              <a:buChar char="•"/>
            </a:pPr>
            <a:r>
              <a:rPr lang="en-US" sz="2839" dirty="0">
                <a:solidFill>
                  <a:srgbClr val="000000"/>
                </a:solidFill>
                <a:latin typeface="Montserrat"/>
              </a:rPr>
              <a:t>System must be split the given dataset into testing and training.</a:t>
            </a:r>
          </a:p>
          <a:p>
            <a:pPr marL="613135" lvl="1" indent="-306568" algn="just">
              <a:lnSpc>
                <a:spcPts val="4259"/>
              </a:lnSpc>
              <a:buFont typeface="Arial"/>
              <a:buChar char="•"/>
            </a:pPr>
            <a:r>
              <a:rPr lang="en-US" sz="2839" dirty="0">
                <a:solidFill>
                  <a:srgbClr val="000000"/>
                </a:solidFill>
                <a:latin typeface="Montserrat"/>
              </a:rPr>
              <a:t>System must trained the specified model.</a:t>
            </a:r>
          </a:p>
          <a:p>
            <a:pPr marL="613135" lvl="1" indent="-306568" algn="just">
              <a:lnSpc>
                <a:spcPts val="4259"/>
              </a:lnSpc>
              <a:buFont typeface="Arial"/>
              <a:buChar char="•"/>
            </a:pPr>
            <a:r>
              <a:rPr lang="en-US" sz="2839" dirty="0">
                <a:solidFill>
                  <a:srgbClr val="000000"/>
                </a:solidFill>
                <a:latin typeface="Montserrat"/>
              </a:rPr>
              <a:t>User must be evaluate mentioned models in the form of Confusion Matrix, Accuracy, Precision, Recall etc.</a:t>
            </a:r>
          </a:p>
          <a:p>
            <a:pPr marL="613135" lvl="1" indent="-306568" algn="just">
              <a:lnSpc>
                <a:spcPts val="4259"/>
              </a:lnSpc>
              <a:buFont typeface="Arial"/>
              <a:buChar char="•"/>
            </a:pPr>
            <a:r>
              <a:rPr lang="en-US" sz="2839" dirty="0">
                <a:solidFill>
                  <a:srgbClr val="000000"/>
                </a:solidFill>
                <a:latin typeface="Montserrat"/>
              </a:rPr>
              <a:t>User must be discussed the results of given algorithms ( Naïve Bayes, Support Vector Machine, Random Forest).</a:t>
            </a:r>
          </a:p>
          <a:p>
            <a:pPr marL="613135" lvl="1" indent="-306568" algn="just">
              <a:lnSpc>
                <a:spcPts val="4259"/>
              </a:lnSpc>
              <a:buFont typeface="Arial"/>
              <a:buChar char="•"/>
            </a:pPr>
            <a:r>
              <a:rPr lang="en-US" sz="2839" dirty="0">
                <a:solidFill>
                  <a:srgbClr val="000000"/>
                </a:solidFill>
                <a:latin typeface="Montserrat"/>
              </a:rPr>
              <a:t>User must retrained the model if accuracy is not good (less than 60%) by changing different training parameters (If Required).</a:t>
            </a:r>
          </a:p>
        </p:txBody>
      </p:sp>
      <p:grpSp>
        <p:nvGrpSpPr>
          <p:cNvPr id="10" name="Group 10"/>
          <p:cNvGrpSpPr/>
          <p:nvPr/>
        </p:nvGrpSpPr>
        <p:grpSpPr>
          <a:xfrm>
            <a:off x="4393178" y="316467"/>
            <a:ext cx="9501645" cy="2210040"/>
            <a:chOff x="0" y="-76200"/>
            <a:chExt cx="2036645" cy="473715"/>
          </a:xfrm>
        </p:grpSpPr>
        <p:sp>
          <p:nvSpPr>
            <p:cNvPr id="11" name="Freeform 11"/>
            <p:cNvSpPr/>
            <p:nvPr/>
          </p:nvSpPr>
          <p:spPr>
            <a:xfrm>
              <a:off x="0" y="0"/>
              <a:ext cx="2036645" cy="330413"/>
            </a:xfrm>
            <a:custGeom>
              <a:avLst/>
              <a:gdLst/>
              <a:ahLst/>
              <a:cxnLst/>
              <a:rect l="l" t="t" r="r" b="b"/>
              <a:pathLst>
                <a:path w="2036645" h="330413">
                  <a:moveTo>
                    <a:pt x="81480" y="0"/>
                  </a:moveTo>
                  <a:lnTo>
                    <a:pt x="1955165" y="0"/>
                  </a:lnTo>
                  <a:cubicBezTo>
                    <a:pt x="1976775" y="0"/>
                    <a:pt x="1997500" y="8584"/>
                    <a:pt x="2012780" y="23865"/>
                  </a:cubicBezTo>
                  <a:cubicBezTo>
                    <a:pt x="2028061" y="39145"/>
                    <a:pt x="2036645" y="59870"/>
                    <a:pt x="2036645" y="81480"/>
                  </a:cubicBezTo>
                  <a:lnTo>
                    <a:pt x="2036645" y="248933"/>
                  </a:lnTo>
                  <a:cubicBezTo>
                    <a:pt x="2036645" y="270543"/>
                    <a:pt x="2028061" y="291267"/>
                    <a:pt x="2012780" y="306548"/>
                  </a:cubicBezTo>
                  <a:cubicBezTo>
                    <a:pt x="1997500" y="321828"/>
                    <a:pt x="1976775" y="330413"/>
                    <a:pt x="1955165" y="330413"/>
                  </a:cubicBezTo>
                  <a:lnTo>
                    <a:pt x="81480" y="330413"/>
                  </a:lnTo>
                  <a:cubicBezTo>
                    <a:pt x="59870" y="330413"/>
                    <a:pt x="39145" y="321828"/>
                    <a:pt x="23865" y="306548"/>
                  </a:cubicBezTo>
                  <a:cubicBezTo>
                    <a:pt x="8584" y="291267"/>
                    <a:pt x="0" y="270543"/>
                    <a:pt x="0" y="248933"/>
                  </a:cubicBezTo>
                  <a:lnTo>
                    <a:pt x="0" y="81480"/>
                  </a:lnTo>
                  <a:cubicBezTo>
                    <a:pt x="0" y="59870"/>
                    <a:pt x="8584" y="39145"/>
                    <a:pt x="23865" y="23865"/>
                  </a:cubicBezTo>
                  <a:cubicBezTo>
                    <a:pt x="39145" y="8584"/>
                    <a:pt x="59870" y="0"/>
                    <a:pt x="81480" y="0"/>
                  </a:cubicBezTo>
                  <a:close/>
                </a:path>
              </a:pathLst>
            </a:custGeom>
            <a:solidFill>
              <a:srgbClr val="50E8D1"/>
            </a:solidFill>
          </p:spPr>
        </p:sp>
        <p:sp>
          <p:nvSpPr>
            <p:cNvPr id="12" name="TextBox 12"/>
            <p:cNvSpPr txBox="1"/>
            <p:nvPr/>
          </p:nvSpPr>
          <p:spPr>
            <a:xfrm>
              <a:off x="0" y="-76200"/>
              <a:ext cx="2036645" cy="473715"/>
            </a:xfrm>
            <a:prstGeom prst="rect">
              <a:avLst/>
            </a:prstGeom>
          </p:spPr>
          <p:txBody>
            <a:bodyPr lIns="50800" tIns="50800" rIns="50800" bIns="50800" rtlCol="0" anchor="ctr"/>
            <a:lstStyle/>
            <a:p>
              <a:pPr algn="ctr">
                <a:lnSpc>
                  <a:spcPts val="5599"/>
                </a:lnSpc>
              </a:pPr>
              <a:r>
                <a:rPr lang="en-US" sz="3999" dirty="0">
                  <a:solidFill>
                    <a:srgbClr val="FFFFFF"/>
                  </a:solidFill>
                  <a:latin typeface="Open Sans Extra Bold"/>
                </a:rPr>
                <a:t>Functional Requirements</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sp>
        <p:nvSpPr>
          <p:cNvPr id="2" name="Freeform 2"/>
          <p:cNvSpPr/>
          <p:nvPr/>
        </p:nvSpPr>
        <p:spPr>
          <a:xfrm>
            <a:off x="3937234" y="-10494850"/>
            <a:ext cx="15228862" cy="15228862"/>
          </a:xfrm>
          <a:custGeom>
            <a:avLst/>
            <a:gdLst/>
            <a:ahLst/>
            <a:cxnLst/>
            <a:rect l="l" t="t" r="r" b="b"/>
            <a:pathLst>
              <a:path w="15228862" h="15228862">
                <a:moveTo>
                  <a:pt x="0" y="0"/>
                </a:moveTo>
                <a:lnTo>
                  <a:pt x="15228863" y="0"/>
                </a:lnTo>
                <a:lnTo>
                  <a:pt x="15228863" y="15228862"/>
                </a:lnTo>
                <a:lnTo>
                  <a:pt x="0" y="152288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615057" y="-8428575"/>
            <a:ext cx="15228862" cy="15228862"/>
          </a:xfrm>
          <a:custGeom>
            <a:avLst/>
            <a:gdLst/>
            <a:ahLst/>
            <a:cxnLst/>
            <a:rect l="l" t="t" r="r" b="b"/>
            <a:pathLst>
              <a:path w="15228862" h="15228862">
                <a:moveTo>
                  <a:pt x="0" y="0"/>
                </a:moveTo>
                <a:lnTo>
                  <a:pt x="15228862" y="0"/>
                </a:lnTo>
                <a:lnTo>
                  <a:pt x="15228862" y="15228862"/>
                </a:lnTo>
                <a:lnTo>
                  <a:pt x="0" y="152288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8608521" y="4734012"/>
            <a:ext cx="15228862" cy="15228862"/>
          </a:xfrm>
          <a:custGeom>
            <a:avLst/>
            <a:gdLst/>
            <a:ahLst/>
            <a:cxnLst/>
            <a:rect l="l" t="t" r="r" b="b"/>
            <a:pathLst>
              <a:path w="15228862" h="15228862">
                <a:moveTo>
                  <a:pt x="0" y="0"/>
                </a:moveTo>
                <a:lnTo>
                  <a:pt x="15228862" y="0"/>
                </a:lnTo>
                <a:lnTo>
                  <a:pt x="15228862" y="15228863"/>
                </a:lnTo>
                <a:lnTo>
                  <a:pt x="0" y="152288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7614431" y="4964451"/>
            <a:ext cx="15228862" cy="15228862"/>
          </a:xfrm>
          <a:custGeom>
            <a:avLst/>
            <a:gdLst/>
            <a:ahLst/>
            <a:cxnLst/>
            <a:rect l="l" t="t" r="r" b="b"/>
            <a:pathLst>
              <a:path w="15228862" h="15228862">
                <a:moveTo>
                  <a:pt x="0" y="0"/>
                </a:moveTo>
                <a:lnTo>
                  <a:pt x="15228862" y="0"/>
                </a:lnTo>
                <a:lnTo>
                  <a:pt x="15228862" y="15228862"/>
                </a:lnTo>
                <a:lnTo>
                  <a:pt x="0" y="152288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679539" y="4436547"/>
            <a:ext cx="6560863" cy="1413906"/>
            <a:chOff x="0" y="0"/>
            <a:chExt cx="1406298" cy="303066"/>
          </a:xfrm>
        </p:grpSpPr>
        <p:sp>
          <p:nvSpPr>
            <p:cNvPr id="7" name="Freeform 7"/>
            <p:cNvSpPr/>
            <p:nvPr/>
          </p:nvSpPr>
          <p:spPr>
            <a:xfrm>
              <a:off x="0" y="0"/>
              <a:ext cx="1406298" cy="303066"/>
            </a:xfrm>
            <a:custGeom>
              <a:avLst/>
              <a:gdLst/>
              <a:ahLst/>
              <a:cxnLst/>
              <a:rect l="l" t="t" r="r" b="b"/>
              <a:pathLst>
                <a:path w="1406298" h="303066">
                  <a:moveTo>
                    <a:pt x="118002" y="0"/>
                  </a:moveTo>
                  <a:lnTo>
                    <a:pt x="1288297" y="0"/>
                  </a:lnTo>
                  <a:cubicBezTo>
                    <a:pt x="1353467" y="0"/>
                    <a:pt x="1406298" y="52831"/>
                    <a:pt x="1406298" y="118002"/>
                  </a:cubicBezTo>
                  <a:lnTo>
                    <a:pt x="1406298" y="185064"/>
                  </a:lnTo>
                  <a:cubicBezTo>
                    <a:pt x="1406298" y="250235"/>
                    <a:pt x="1353467" y="303066"/>
                    <a:pt x="1288297" y="303066"/>
                  </a:cubicBezTo>
                  <a:lnTo>
                    <a:pt x="118002" y="303066"/>
                  </a:lnTo>
                  <a:cubicBezTo>
                    <a:pt x="52831" y="303066"/>
                    <a:pt x="0" y="250235"/>
                    <a:pt x="0" y="185064"/>
                  </a:cubicBezTo>
                  <a:lnTo>
                    <a:pt x="0" y="118002"/>
                  </a:lnTo>
                  <a:cubicBezTo>
                    <a:pt x="0" y="52831"/>
                    <a:pt x="52831" y="0"/>
                    <a:pt x="118002" y="0"/>
                  </a:cubicBezTo>
                  <a:close/>
                </a:path>
              </a:pathLst>
            </a:custGeom>
            <a:solidFill>
              <a:srgbClr val="FF9405"/>
            </a:solidFill>
          </p:spPr>
        </p:sp>
        <p:sp>
          <p:nvSpPr>
            <p:cNvPr id="8" name="TextBox 8"/>
            <p:cNvSpPr txBox="1"/>
            <p:nvPr/>
          </p:nvSpPr>
          <p:spPr>
            <a:xfrm>
              <a:off x="0" y="0"/>
              <a:ext cx="1406298" cy="303066"/>
            </a:xfrm>
            <a:prstGeom prst="rect">
              <a:avLst/>
            </a:prstGeom>
          </p:spPr>
          <p:txBody>
            <a:bodyPr lIns="50800" tIns="50800" rIns="50800" bIns="50800" rtlCol="0" anchor="ctr"/>
            <a:lstStyle/>
            <a:p>
              <a:pPr algn="ctr">
                <a:lnSpc>
                  <a:spcPts val="5879"/>
                </a:lnSpc>
              </a:pPr>
              <a:r>
                <a:rPr lang="en-US" sz="4199" dirty="0">
                  <a:solidFill>
                    <a:srgbClr val="FFFFFF"/>
                  </a:solidFill>
                  <a:latin typeface="Open Sans Extra Bold"/>
                </a:rPr>
                <a:t>Methodology</a:t>
              </a:r>
            </a:p>
          </p:txBody>
        </p:sp>
      </p:grpSp>
      <p:grpSp>
        <p:nvGrpSpPr>
          <p:cNvPr id="9" name="Group 9"/>
          <p:cNvGrpSpPr/>
          <p:nvPr/>
        </p:nvGrpSpPr>
        <p:grpSpPr>
          <a:xfrm>
            <a:off x="9144000" y="292463"/>
            <a:ext cx="7510799" cy="9702073"/>
            <a:chOff x="0" y="0"/>
            <a:chExt cx="10014398" cy="12936097"/>
          </a:xfrm>
        </p:grpSpPr>
        <p:grpSp>
          <p:nvGrpSpPr>
            <p:cNvPr id="10" name="Group 10"/>
            <p:cNvGrpSpPr/>
            <p:nvPr/>
          </p:nvGrpSpPr>
          <p:grpSpPr>
            <a:xfrm>
              <a:off x="0" y="0"/>
              <a:ext cx="10014398" cy="12936097"/>
              <a:chOff x="0" y="0"/>
              <a:chExt cx="1978153" cy="2555278"/>
            </a:xfrm>
          </p:grpSpPr>
          <p:sp>
            <p:nvSpPr>
              <p:cNvPr id="11" name="Freeform 11"/>
              <p:cNvSpPr/>
              <p:nvPr/>
            </p:nvSpPr>
            <p:spPr>
              <a:xfrm>
                <a:off x="0" y="0"/>
                <a:ext cx="1978153" cy="2555279"/>
              </a:xfrm>
              <a:custGeom>
                <a:avLst/>
                <a:gdLst/>
                <a:ahLst/>
                <a:cxnLst/>
                <a:rect l="l" t="t" r="r" b="b"/>
                <a:pathLst>
                  <a:path w="1978153" h="2555279">
                    <a:moveTo>
                      <a:pt x="52569" y="0"/>
                    </a:moveTo>
                    <a:lnTo>
                      <a:pt x="1925583" y="0"/>
                    </a:lnTo>
                    <a:cubicBezTo>
                      <a:pt x="1954617" y="0"/>
                      <a:pt x="1978153" y="23536"/>
                      <a:pt x="1978153" y="52569"/>
                    </a:cubicBezTo>
                    <a:lnTo>
                      <a:pt x="1978153" y="2502709"/>
                    </a:lnTo>
                    <a:cubicBezTo>
                      <a:pt x="1978153" y="2531742"/>
                      <a:pt x="1954617" y="2555279"/>
                      <a:pt x="1925583" y="2555279"/>
                    </a:cubicBezTo>
                    <a:lnTo>
                      <a:pt x="52569" y="2555279"/>
                    </a:lnTo>
                    <a:cubicBezTo>
                      <a:pt x="23536" y="2555279"/>
                      <a:pt x="0" y="2531742"/>
                      <a:pt x="0" y="2502709"/>
                    </a:cubicBezTo>
                    <a:lnTo>
                      <a:pt x="0" y="52569"/>
                    </a:lnTo>
                    <a:cubicBezTo>
                      <a:pt x="0" y="23536"/>
                      <a:pt x="23536" y="0"/>
                      <a:pt x="52569" y="0"/>
                    </a:cubicBezTo>
                    <a:close/>
                  </a:path>
                </a:pathLst>
              </a:custGeom>
              <a:solidFill>
                <a:srgbClr val="FFFFFF"/>
              </a:solidFill>
            </p:spPr>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513089" y="351257"/>
              <a:ext cx="8917102" cy="12233583"/>
            </a:xfrm>
            <a:custGeom>
              <a:avLst/>
              <a:gdLst/>
              <a:ahLst/>
              <a:cxnLst/>
              <a:rect l="l" t="t" r="r" b="b"/>
              <a:pathLst>
                <a:path w="8917102" h="12233583">
                  <a:moveTo>
                    <a:pt x="0" y="0"/>
                  </a:moveTo>
                  <a:lnTo>
                    <a:pt x="8917102" y="0"/>
                  </a:lnTo>
                  <a:lnTo>
                    <a:pt x="8917102" y="12233583"/>
                  </a:lnTo>
                  <a:lnTo>
                    <a:pt x="0" y="12233583"/>
                  </a:lnTo>
                  <a:lnTo>
                    <a:pt x="0" y="0"/>
                  </a:lnTo>
                  <a:close/>
                </a:path>
              </a:pathLst>
            </a:custGeom>
            <a:blipFill>
              <a:blip r:embed="rId6"/>
              <a:stretch>
                <a:fillRect t="-1673" b="-2704"/>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812</Words>
  <Application>Microsoft Office PowerPoint</Application>
  <PresentationFormat>Custom</PresentationFormat>
  <Paragraphs>84</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Calibri</vt:lpstr>
      <vt:lpstr>Arial</vt:lpstr>
      <vt:lpstr>Montserrat Bold</vt:lpstr>
      <vt:lpstr>Montserrat</vt:lpstr>
      <vt:lpstr>TT Commons Pro Bold</vt:lpstr>
      <vt:lpstr>Open Sans Extra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NLP based Duplicate Bug Report Detection using Supervised Machine Learning Algorithms</dc:title>
  <cp:lastModifiedBy>Muhammad Umer Mansoor</cp:lastModifiedBy>
  <cp:revision>3</cp:revision>
  <dcterms:created xsi:type="dcterms:W3CDTF">2006-08-16T00:00:00Z</dcterms:created>
  <dcterms:modified xsi:type="dcterms:W3CDTF">2023-08-17T18:49:39Z</dcterms:modified>
  <dc:identifier>DAFrs_5y9-0</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2023-08-17T18:39:51Z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27ede974-ee34-4acb-9e7d-7afa74fca492</vt:lpwstr>
  </property>
  <property fmtid="{D5CDD505-2E9C-101B-9397-08002B2CF9AE}" pid="7" name="MSIP_Label_defa4170-0d19-0005-0004-bc88714345d2_ActionId">
    <vt:lpwstr>45df7de0-f358-40ab-b04d-76c4c845465d</vt:lpwstr>
  </property>
  <property fmtid="{D5CDD505-2E9C-101B-9397-08002B2CF9AE}" pid="8" name="MSIP_Label_defa4170-0d19-0005-0004-bc88714345d2_ContentBits">
    <vt:lpwstr>0</vt:lpwstr>
  </property>
</Properties>
</file>